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256" r:id="rId2"/>
    <p:sldId id="337" r:id="rId3"/>
    <p:sldId id="338" r:id="rId4"/>
    <p:sldId id="339" r:id="rId5"/>
    <p:sldId id="340" r:id="rId6"/>
    <p:sldId id="328" r:id="rId7"/>
    <p:sldId id="329" r:id="rId8"/>
    <p:sldId id="314" r:id="rId9"/>
    <p:sldId id="315" r:id="rId10"/>
    <p:sldId id="332" r:id="rId11"/>
    <p:sldId id="355" r:id="rId12"/>
    <p:sldId id="400" r:id="rId13"/>
    <p:sldId id="391" r:id="rId14"/>
    <p:sldId id="393" r:id="rId15"/>
    <p:sldId id="401" r:id="rId16"/>
    <p:sldId id="402" r:id="rId17"/>
    <p:sldId id="403" r:id="rId18"/>
    <p:sldId id="406" r:id="rId19"/>
    <p:sldId id="404" r:id="rId20"/>
    <p:sldId id="296" r:id="rId21"/>
    <p:sldId id="294" r:id="rId22"/>
    <p:sldId id="326" r:id="rId23"/>
    <p:sldId id="265" r:id="rId24"/>
    <p:sldId id="327" r:id="rId25"/>
    <p:sldId id="321" r:id="rId26"/>
    <p:sldId id="322" r:id="rId27"/>
    <p:sldId id="270" r:id="rId28"/>
    <p:sldId id="342" r:id="rId29"/>
    <p:sldId id="262" r:id="rId30"/>
    <p:sldId id="280" r:id="rId31"/>
    <p:sldId id="336" r:id="rId32"/>
    <p:sldId id="331" r:id="rId33"/>
    <p:sldId id="281" r:id="rId34"/>
    <p:sldId id="335" r:id="rId35"/>
    <p:sldId id="264" r:id="rId36"/>
    <p:sldId id="266" r:id="rId37"/>
    <p:sldId id="385" r:id="rId38"/>
    <p:sldId id="386" r:id="rId39"/>
    <p:sldId id="387" r:id="rId40"/>
    <p:sldId id="388" r:id="rId41"/>
    <p:sldId id="389" r:id="rId42"/>
    <p:sldId id="414" r:id="rId43"/>
    <p:sldId id="390" r:id="rId44"/>
    <p:sldId id="320" r:id="rId45"/>
    <p:sldId id="257" r:id="rId46"/>
    <p:sldId id="334" r:id="rId47"/>
    <p:sldId id="341" r:id="rId48"/>
    <p:sldId id="313" r:id="rId49"/>
    <p:sldId id="319" r:id="rId50"/>
    <p:sldId id="286" r:id="rId51"/>
    <p:sldId id="333" r:id="rId52"/>
    <p:sldId id="287" r:id="rId53"/>
    <p:sldId id="291" r:id="rId54"/>
    <p:sldId id="317" r:id="rId55"/>
    <p:sldId id="316" r:id="rId56"/>
    <p:sldId id="323" r:id="rId57"/>
    <p:sldId id="361" r:id="rId58"/>
    <p:sldId id="405" r:id="rId59"/>
    <p:sldId id="362" r:id="rId60"/>
    <p:sldId id="363" r:id="rId61"/>
    <p:sldId id="364" r:id="rId62"/>
    <p:sldId id="365" r:id="rId63"/>
    <p:sldId id="366" r:id="rId64"/>
    <p:sldId id="367" r:id="rId65"/>
    <p:sldId id="407" r:id="rId66"/>
    <p:sldId id="411" r:id="rId67"/>
    <p:sldId id="369" r:id="rId68"/>
    <p:sldId id="410" r:id="rId69"/>
    <p:sldId id="408" r:id="rId70"/>
    <p:sldId id="412" r:id="rId71"/>
    <p:sldId id="409" r:id="rId72"/>
    <p:sldId id="368" r:id="rId73"/>
    <p:sldId id="413" r:id="rId74"/>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224" y="-13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ACD3978-C3D6-46CA-80C7-DCB05BD4DD61}" type="datetimeFigureOut">
              <a:rPr lang="en-GB" smtClean="0"/>
              <a:pPr/>
              <a:t>30/10/2012</a:t>
            </a:fld>
            <a:endParaRPr lang="en-GB"/>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95DE188C-DF7E-458D-B6F3-B74CC6AD2297}"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5BC8FF60-E7A0-4B7C-973C-92CB3A3742EF}" type="datetimeFigureOut">
              <a:rPr lang="en-US" smtClean="0"/>
              <a:pPr/>
              <a:t>10/30/2012</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4167A77D-566B-4519-AAF0-AEAD3A21734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3C8C2-07FA-4372-9BDE-8A57F8A5B3EB}" type="slidenum">
              <a:rPr lang="en-GB"/>
              <a:pPr/>
              <a:t>11</a:t>
            </a:fld>
            <a:endParaRPr lang="en-GB"/>
          </a:p>
        </p:txBody>
      </p:sp>
      <p:sp>
        <p:nvSpPr>
          <p:cNvPr id="7170" name="Rectangle 2"/>
          <p:cNvSpPr>
            <a:spLocks noGrp="1" noRot="1" noChangeAspect="1" noChangeArrowheads="1" noTextEdit="1"/>
          </p:cNvSpPr>
          <p:nvPr>
            <p:ph type="sldImg"/>
          </p:nvPr>
        </p:nvSpPr>
        <p:spPr>
          <a:xfrm>
            <a:off x="993775" y="768350"/>
            <a:ext cx="5114925" cy="3836988"/>
          </a:xfrm>
          <a:ln/>
        </p:spPr>
      </p:sp>
      <p:sp>
        <p:nvSpPr>
          <p:cNvPr id="7171" name="Rectangle 3"/>
          <p:cNvSpPr>
            <a:spLocks noGrp="1" noChangeArrowheads="1"/>
          </p:cNvSpPr>
          <p:nvPr>
            <p:ph type="body" idx="1"/>
          </p:nvPr>
        </p:nvSpPr>
        <p:spPr>
          <a:xfrm>
            <a:off x="1107622" y="4859666"/>
            <a:ext cx="4903776" cy="4607352"/>
          </a:xfrm>
        </p:spPr>
        <p:txBody>
          <a:bodyPr lIns="98741" tIns="49370" rIns="98741" bIns="49370"/>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167A77D-566B-4519-AAF0-AEAD3A21734A}"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1BEDB1-8E84-40D3-B9CD-A80F27301BE0}" type="slidenum">
              <a:rPr lang="en-GB"/>
              <a:pPr/>
              <a:t>57</a:t>
            </a:fld>
            <a:endParaRPr lang="en-GB"/>
          </a:p>
        </p:txBody>
      </p:sp>
      <p:sp>
        <p:nvSpPr>
          <p:cNvPr id="7170" name="Rectangle 2"/>
          <p:cNvSpPr>
            <a:spLocks noGrp="1" noRot="1" noChangeAspect="1" noChangeArrowheads="1" noTextEdit="1"/>
          </p:cNvSpPr>
          <p:nvPr>
            <p:ph type="sldImg"/>
          </p:nvPr>
        </p:nvSpPr>
        <p:spPr>
          <a:xfrm>
            <a:off x="993775" y="768350"/>
            <a:ext cx="5114925" cy="3836988"/>
          </a:xfrm>
          <a:ln/>
        </p:spPr>
      </p:sp>
      <p:sp>
        <p:nvSpPr>
          <p:cNvPr id="7171" name="Rectangle 3"/>
          <p:cNvSpPr>
            <a:spLocks noGrp="1" noChangeArrowheads="1"/>
          </p:cNvSpPr>
          <p:nvPr>
            <p:ph type="body" idx="1"/>
          </p:nvPr>
        </p:nvSpPr>
        <p:spPr>
          <a:xfrm>
            <a:off x="1107622" y="4859667"/>
            <a:ext cx="4903776" cy="4607352"/>
          </a:xfrm>
        </p:spPr>
        <p:txBody>
          <a:bodyPr lIns="98732" tIns="49365" rIns="98732" bIns="49365"/>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1BEDB1-8E84-40D3-B9CD-A80F27301BE0}" type="slidenum">
              <a:rPr lang="en-GB"/>
              <a:pPr/>
              <a:t>73</a:t>
            </a:fld>
            <a:endParaRPr lang="en-GB"/>
          </a:p>
        </p:txBody>
      </p:sp>
      <p:sp>
        <p:nvSpPr>
          <p:cNvPr id="7170" name="Rectangle 2"/>
          <p:cNvSpPr>
            <a:spLocks noGrp="1" noRot="1" noChangeAspect="1" noChangeArrowheads="1" noTextEdit="1"/>
          </p:cNvSpPr>
          <p:nvPr>
            <p:ph type="sldImg"/>
          </p:nvPr>
        </p:nvSpPr>
        <p:spPr>
          <a:xfrm>
            <a:off x="993775" y="768350"/>
            <a:ext cx="5114925" cy="3836988"/>
          </a:xfrm>
          <a:ln/>
        </p:spPr>
      </p:sp>
      <p:sp>
        <p:nvSpPr>
          <p:cNvPr id="7171" name="Rectangle 3"/>
          <p:cNvSpPr>
            <a:spLocks noGrp="1" noChangeArrowheads="1"/>
          </p:cNvSpPr>
          <p:nvPr>
            <p:ph type="body" idx="1"/>
          </p:nvPr>
        </p:nvSpPr>
        <p:spPr>
          <a:xfrm>
            <a:off x="1107622" y="4859667"/>
            <a:ext cx="4903776" cy="4607352"/>
          </a:xfrm>
        </p:spPr>
        <p:txBody>
          <a:bodyPr lIns="98732" tIns="49365" rIns="98732" bIns="49365"/>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BEA6C5EB-B66D-4B69-9265-B763899BEF22}" type="slidenum">
              <a:rPr lang="en-GB"/>
              <a:pPr/>
              <a:t>‹#›</a:t>
            </a:fld>
            <a:endParaRPr lang="en-GB"/>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12C91-9D5F-430E-82DA-3FA57E0D7306}" type="datetimeFigureOut">
              <a:rPr lang="en-US" smtClean="0"/>
              <a:pPr/>
              <a:t>10/30/2012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E7CC53-E7B8-4CCE-BF2F-10A498EBC721}" type="slidenum">
              <a:rPr lang="en-US" smtClean="0"/>
              <a:pPr/>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12C91-9D5F-430E-82DA-3FA57E0D7306}" type="datetimeFigureOut">
              <a:rPr lang="en-US" smtClean="0"/>
              <a:pPr/>
              <a:t>10/30/2012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7CC53-E7B8-4CCE-BF2F-10A498EBC72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hyperlink" Target="http://www.sjgs.com/balakhany-saboontchy_field.jpg" TargetMode="Externa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www.sjgs.com/lake_pumping.jpg" TargetMode="External"/><Relationship Id="rId4" Type="http://schemas.openxmlformats.org/officeDocument/2006/relationships/image" Target="../media/image2.gif"/><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jpeg"/><Relationship Id="rId4" Type="http://schemas.openxmlformats.org/officeDocument/2006/relationships/image" Target="../media/image40.gif"/></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gif"/><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hyperlink" Target="http://www.sjgs.com/azerbaijan2.jpg" TargetMode="External"/><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hyperlink" Target="http://www.sjgs.com/ateshkah1.jpg" TargetMode="External"/><Relationship Id="rId11" Type="http://schemas.openxmlformats.org/officeDocument/2006/relationships/image" Target="../media/image15.jpeg"/><Relationship Id="rId5" Type="http://schemas.openxmlformats.org/officeDocument/2006/relationships/image" Target="../media/image12.jpeg"/><Relationship Id="rId10" Type="http://schemas.openxmlformats.org/officeDocument/2006/relationships/hyperlink" Target="http://4.bp.blogspot.com/_mmzaP6ndX74/Ss9WJCNSi-I/AAAAAAAADvU/G-sXthqKOo0/s1600-h/First+well+drilled+in+Romania-1961.JPG" TargetMode="External"/><Relationship Id="rId4" Type="http://schemas.openxmlformats.org/officeDocument/2006/relationships/image" Target="../media/image11.jpe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en.wikipedia.org/wiki/File:Mars_Tension-leg_Platform.jpg" TargetMode="Externa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hyperlink" Target="http://upload.wikimedia.org/wikipedia/en/6/6c/Mars_Tension-leg_Platform_after_Katrina.jp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3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6.jpeg"/></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upload.wikimedia.org/wikipedia/commons/4/42/NaturalGasCondensate_en.svg" TargetMode="External"/><Relationship Id="rId2" Type="http://schemas.openxmlformats.org/officeDocument/2006/relationships/image" Target="../media/image69.gif"/><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86644" y="71414"/>
            <a:ext cx="1568058" cy="461665"/>
          </a:xfrm>
          <a:prstGeom prst="rect">
            <a:avLst/>
          </a:prstGeom>
          <a:noFill/>
        </p:spPr>
        <p:txBody>
          <a:bodyPr wrap="none" rtlCol="0">
            <a:spAutoFit/>
          </a:bodyPr>
          <a:lstStyle/>
          <a:p>
            <a:r>
              <a:rPr lang="en-GB" sz="2400" b="1" dirty="0" smtClean="0">
                <a:latin typeface="Arial" pitchFamily="34" charset="0"/>
                <a:cs typeface="Arial" pitchFamily="34" charset="0"/>
              </a:rPr>
              <a:t>Oil &amp; Gas</a:t>
            </a:r>
            <a:endParaRPr lang="en-US" sz="2400" b="1" dirty="0">
              <a:latin typeface="Arial" pitchFamily="34" charset="0"/>
              <a:cs typeface="Arial" pitchFamily="34" charset="0"/>
            </a:endParaRPr>
          </a:p>
        </p:txBody>
      </p:sp>
      <p:pic>
        <p:nvPicPr>
          <p:cNvPr id="8" name="Picture 2" descr="http://www.sjgs.com/balakhany-saboontchy_field_tn.jpg">
            <a:hlinkClick r:id="rId2"/>
          </p:cNvPr>
          <p:cNvPicPr>
            <a:picLocks noChangeAspect="1" noChangeArrowheads="1"/>
          </p:cNvPicPr>
          <p:nvPr/>
        </p:nvPicPr>
        <p:blipFill>
          <a:blip r:embed="rId3" cstate="print"/>
          <a:srcRect/>
          <a:stretch>
            <a:fillRect/>
          </a:stretch>
        </p:blipFill>
        <p:spPr bwMode="auto">
          <a:xfrm>
            <a:off x="214282" y="4267204"/>
            <a:ext cx="3343275" cy="1905000"/>
          </a:xfrm>
          <a:prstGeom prst="rect">
            <a:avLst/>
          </a:prstGeom>
          <a:noFill/>
        </p:spPr>
      </p:pic>
      <p:pic>
        <p:nvPicPr>
          <p:cNvPr id="9" name="Picture 8" descr="http://www.eoearth.org/upload/thumb/7/70/Spindletop_1903.gif/300px-Spindletop_1903.gif"/>
          <p:cNvPicPr>
            <a:picLocks noChangeAspect="1" noChangeArrowheads="1"/>
          </p:cNvPicPr>
          <p:nvPr/>
        </p:nvPicPr>
        <p:blipFill>
          <a:blip r:embed="rId4" cstate="print"/>
          <a:srcRect/>
          <a:stretch>
            <a:fillRect/>
          </a:stretch>
        </p:blipFill>
        <p:spPr bwMode="auto">
          <a:xfrm>
            <a:off x="3643306" y="4000504"/>
            <a:ext cx="2857500" cy="2171700"/>
          </a:xfrm>
          <a:prstGeom prst="rect">
            <a:avLst/>
          </a:prstGeom>
          <a:noFill/>
        </p:spPr>
      </p:pic>
      <p:pic>
        <p:nvPicPr>
          <p:cNvPr id="11" name="Picture 4" descr="http://www.sjgs.com/lake_pumping_tn.jpg">
            <a:hlinkClick r:id="rId5"/>
          </p:cNvPr>
          <p:cNvPicPr>
            <a:picLocks noChangeAspect="1" noChangeArrowheads="1"/>
          </p:cNvPicPr>
          <p:nvPr/>
        </p:nvPicPr>
        <p:blipFill>
          <a:blip r:embed="rId6" cstate="print"/>
          <a:srcRect/>
          <a:stretch>
            <a:fillRect/>
          </a:stretch>
        </p:blipFill>
        <p:spPr bwMode="auto">
          <a:xfrm>
            <a:off x="2643174" y="986644"/>
            <a:ext cx="4610110" cy="2760545"/>
          </a:xfrm>
          <a:prstGeom prst="rect">
            <a:avLst/>
          </a:prstGeom>
          <a:noFill/>
        </p:spPr>
      </p:pic>
      <p:pic>
        <p:nvPicPr>
          <p:cNvPr id="7" name="Picture 8" descr="Drake Oil Well"/>
          <p:cNvPicPr>
            <a:picLocks noChangeAspect="1" noChangeArrowheads="1"/>
          </p:cNvPicPr>
          <p:nvPr/>
        </p:nvPicPr>
        <p:blipFill>
          <a:blip r:embed="rId7" cstate="print"/>
          <a:srcRect/>
          <a:stretch>
            <a:fillRect/>
          </a:stretch>
        </p:blipFill>
        <p:spPr bwMode="auto">
          <a:xfrm>
            <a:off x="7000892" y="522981"/>
            <a:ext cx="1985350" cy="3224208"/>
          </a:xfrm>
          <a:prstGeom prst="rect">
            <a:avLst/>
          </a:prstGeom>
          <a:noFill/>
        </p:spPr>
      </p:pic>
      <p:pic>
        <p:nvPicPr>
          <p:cNvPr id="11266" name="Picture 2" descr="http://energyissues.blogharbor.com/Trees_20Oil_20Well.jpg"/>
          <p:cNvPicPr>
            <a:picLocks noChangeAspect="1" noChangeArrowheads="1"/>
          </p:cNvPicPr>
          <p:nvPr/>
        </p:nvPicPr>
        <p:blipFill>
          <a:blip r:embed="rId8" cstate="print"/>
          <a:srcRect/>
          <a:stretch>
            <a:fillRect/>
          </a:stretch>
        </p:blipFill>
        <p:spPr bwMode="auto">
          <a:xfrm>
            <a:off x="285720" y="571480"/>
            <a:ext cx="2428021" cy="3175709"/>
          </a:xfrm>
          <a:prstGeom prst="rect">
            <a:avLst/>
          </a:prstGeom>
          <a:noFill/>
        </p:spPr>
      </p:pic>
      <p:pic>
        <p:nvPicPr>
          <p:cNvPr id="12294" name="Picture 6" descr="http://www.usgennet.org/usa/ny/county/allegany/PictureFile/OLDEST%20OIL%20WELL/1-OldestOilWell.jpg"/>
          <p:cNvPicPr>
            <a:picLocks noChangeAspect="1" noChangeArrowheads="1"/>
          </p:cNvPicPr>
          <p:nvPr/>
        </p:nvPicPr>
        <p:blipFill>
          <a:blip r:embed="rId9" cstate="print"/>
          <a:srcRect/>
          <a:stretch>
            <a:fillRect/>
          </a:stretch>
        </p:blipFill>
        <p:spPr bwMode="auto">
          <a:xfrm>
            <a:off x="6643702" y="4000504"/>
            <a:ext cx="2278834" cy="2643182"/>
          </a:xfrm>
          <a:prstGeom prst="rect">
            <a:avLst/>
          </a:prstGeom>
          <a:noFill/>
        </p:spPr>
      </p:pic>
      <p:sp>
        <p:nvSpPr>
          <p:cNvPr id="13" name="Rectangle 12"/>
          <p:cNvSpPr/>
          <p:nvPr/>
        </p:nvSpPr>
        <p:spPr>
          <a:xfrm>
            <a:off x="6643702" y="6215082"/>
            <a:ext cx="2286016"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0100" y="142852"/>
            <a:ext cx="2489784" cy="400110"/>
          </a:xfrm>
          <a:prstGeom prst="rect">
            <a:avLst/>
          </a:prstGeom>
          <a:noFill/>
        </p:spPr>
        <p:txBody>
          <a:bodyPr wrap="none" rtlCol="0">
            <a:spAutoFit/>
          </a:bodyPr>
          <a:lstStyle/>
          <a:p>
            <a:r>
              <a:rPr lang="en-GB" sz="2000" b="1" dirty="0" smtClean="0">
                <a:latin typeface="Arial" pitchFamily="34" charset="0"/>
                <a:cs typeface="Arial" pitchFamily="34" charset="0"/>
              </a:rPr>
              <a:t>Oil &amp; Gas Deposits</a:t>
            </a:r>
            <a:endParaRPr lang="en-US" sz="2000" b="1" dirty="0">
              <a:latin typeface="Arial" pitchFamily="34" charset="0"/>
              <a:cs typeface="Arial" pitchFamily="34" charset="0"/>
            </a:endParaRPr>
          </a:p>
        </p:txBody>
      </p:sp>
      <p:sp>
        <p:nvSpPr>
          <p:cNvPr id="3" name="TextBox 2"/>
          <p:cNvSpPr txBox="1"/>
          <p:nvPr/>
        </p:nvSpPr>
        <p:spPr>
          <a:xfrm>
            <a:off x="928662" y="871349"/>
            <a:ext cx="4500594" cy="1200329"/>
          </a:xfrm>
          <a:prstGeom prst="rect">
            <a:avLst/>
          </a:prstGeom>
          <a:noFill/>
        </p:spPr>
        <p:txBody>
          <a:bodyPr wrap="square" rtlCol="0">
            <a:spAutoFit/>
          </a:bodyPr>
          <a:lstStyle/>
          <a:p>
            <a:r>
              <a:rPr lang="en-GB" dirty="0" smtClean="0">
                <a:latin typeface="Arial" pitchFamily="34" charset="0"/>
                <a:cs typeface="Arial" pitchFamily="34" charset="0"/>
              </a:rPr>
              <a:t>Commercially viable oil deposits have:</a:t>
            </a:r>
          </a:p>
          <a:p>
            <a:pPr marL="266700" indent="-266700">
              <a:buBlip>
                <a:blip r:embed="rId2"/>
              </a:buBlip>
            </a:pPr>
            <a:r>
              <a:rPr lang="en-GB" dirty="0" smtClean="0">
                <a:latin typeface="Arial" pitchFamily="34" charset="0"/>
                <a:cs typeface="Arial" pitchFamily="34" charset="0"/>
              </a:rPr>
              <a:t>Rich source rocks</a:t>
            </a:r>
          </a:p>
          <a:p>
            <a:pPr marL="266700" indent="-266700">
              <a:buBlip>
                <a:blip r:embed="rId2"/>
              </a:buBlip>
            </a:pPr>
            <a:r>
              <a:rPr lang="en-GB" dirty="0" smtClean="0">
                <a:latin typeface="Arial" pitchFamily="34" charset="0"/>
                <a:cs typeface="Arial" pitchFamily="34" charset="0"/>
              </a:rPr>
              <a:t>Permeable &amp; porous reservoir rock</a:t>
            </a:r>
          </a:p>
          <a:p>
            <a:pPr marL="266700" indent="-266700">
              <a:buBlip>
                <a:blip r:embed="rId2"/>
              </a:buBlip>
            </a:pPr>
            <a:r>
              <a:rPr lang="en-GB" dirty="0" smtClean="0">
                <a:latin typeface="Arial" pitchFamily="34" charset="0"/>
                <a:cs typeface="Arial" pitchFamily="34" charset="0"/>
              </a:rPr>
              <a:t>Tight trap to hold liquid/gas in place</a:t>
            </a:r>
          </a:p>
        </p:txBody>
      </p:sp>
      <p:sp>
        <p:nvSpPr>
          <p:cNvPr id="4" name="TextBox 3"/>
          <p:cNvSpPr txBox="1"/>
          <p:nvPr/>
        </p:nvSpPr>
        <p:spPr>
          <a:xfrm>
            <a:off x="928662" y="2288674"/>
            <a:ext cx="3006016" cy="923330"/>
          </a:xfrm>
          <a:prstGeom prst="rect">
            <a:avLst/>
          </a:prstGeom>
          <a:noFill/>
        </p:spPr>
        <p:txBody>
          <a:bodyPr wrap="none" rtlCol="0">
            <a:spAutoFit/>
          </a:bodyPr>
          <a:lstStyle/>
          <a:p>
            <a:r>
              <a:rPr lang="en-GB" dirty="0" smtClean="0">
                <a:latin typeface="Arial" pitchFamily="34" charset="0"/>
                <a:cs typeface="Arial" pitchFamily="34" charset="0"/>
              </a:rPr>
              <a:t>Two types of reservoir rock:</a:t>
            </a:r>
          </a:p>
          <a:p>
            <a:pPr marL="266700" indent="-266700">
              <a:buBlip>
                <a:blip r:embed="rId2"/>
              </a:buBlip>
            </a:pPr>
            <a:r>
              <a:rPr lang="en-GB" dirty="0" err="1" smtClean="0">
                <a:latin typeface="Arial" pitchFamily="34" charset="0"/>
                <a:cs typeface="Arial" pitchFamily="34" charset="0"/>
              </a:rPr>
              <a:t>Clastic</a:t>
            </a:r>
            <a:endParaRPr lang="en-GB" dirty="0" smtClean="0">
              <a:latin typeface="Arial" pitchFamily="34" charset="0"/>
              <a:cs typeface="Arial" pitchFamily="34" charset="0"/>
            </a:endParaRPr>
          </a:p>
          <a:p>
            <a:pPr marL="266700" indent="-266700">
              <a:buBlip>
                <a:blip r:embed="rId2"/>
              </a:buBlip>
            </a:pPr>
            <a:r>
              <a:rPr lang="en-GB" dirty="0" smtClean="0">
                <a:latin typeface="Arial" pitchFamily="34" charset="0"/>
                <a:cs typeface="Arial" pitchFamily="34" charset="0"/>
              </a:rPr>
              <a:t>Carbonate</a:t>
            </a:r>
            <a:endParaRPr lang="en-US" dirty="0">
              <a:latin typeface="Arial" pitchFamily="34" charset="0"/>
              <a:cs typeface="Arial" pitchFamily="34" charset="0"/>
            </a:endParaRPr>
          </a:p>
        </p:txBody>
      </p:sp>
      <p:sp>
        <p:nvSpPr>
          <p:cNvPr id="5" name="TextBox 4"/>
          <p:cNvSpPr txBox="1"/>
          <p:nvPr/>
        </p:nvSpPr>
        <p:spPr>
          <a:xfrm>
            <a:off x="928662" y="3429000"/>
            <a:ext cx="3000396" cy="2862322"/>
          </a:xfrm>
          <a:prstGeom prst="rect">
            <a:avLst/>
          </a:prstGeom>
          <a:noFill/>
        </p:spPr>
        <p:txBody>
          <a:bodyPr wrap="square" rtlCol="0">
            <a:spAutoFit/>
          </a:bodyPr>
          <a:lstStyle/>
          <a:p>
            <a:r>
              <a:rPr lang="en-GB" b="1" dirty="0" smtClean="0">
                <a:latin typeface="Arial" pitchFamily="34" charset="0"/>
                <a:cs typeface="Arial" pitchFamily="34" charset="0"/>
              </a:rPr>
              <a:t>Traps</a:t>
            </a:r>
          </a:p>
          <a:p>
            <a:pPr marL="266700" indent="-266700">
              <a:buBlip>
                <a:blip r:embed="rId2"/>
              </a:buBlip>
            </a:pPr>
            <a:r>
              <a:rPr lang="en-GB" dirty="0" smtClean="0">
                <a:latin typeface="Arial" pitchFamily="34" charset="0"/>
                <a:cs typeface="Arial" pitchFamily="34" charset="0"/>
              </a:rPr>
              <a:t>Anticline – 4/5 of world’s largest reservoirs</a:t>
            </a:r>
          </a:p>
          <a:p>
            <a:pPr marL="266700" indent="-266700">
              <a:buBlip>
                <a:blip r:embed="rId2"/>
              </a:buBlip>
            </a:pPr>
            <a:r>
              <a:rPr lang="en-GB" dirty="0" smtClean="0">
                <a:latin typeface="Arial" pitchFamily="34" charset="0"/>
                <a:cs typeface="Arial" pitchFamily="34" charset="0"/>
              </a:rPr>
              <a:t>Fault</a:t>
            </a:r>
          </a:p>
          <a:p>
            <a:pPr marL="266700" indent="-266700">
              <a:buBlip>
                <a:blip r:embed="rId2"/>
              </a:buBlip>
            </a:pPr>
            <a:r>
              <a:rPr lang="en-GB" dirty="0" smtClean="0">
                <a:latin typeface="Arial" pitchFamily="34" charset="0"/>
                <a:cs typeface="Arial" pitchFamily="34" charset="0"/>
              </a:rPr>
              <a:t>Salt dome – world’s 2</a:t>
            </a:r>
            <a:r>
              <a:rPr lang="en-GB" baseline="30000" dirty="0" smtClean="0">
                <a:latin typeface="Arial" pitchFamily="34" charset="0"/>
                <a:cs typeface="Arial" pitchFamily="34" charset="0"/>
              </a:rPr>
              <a:t>nd</a:t>
            </a:r>
            <a:r>
              <a:rPr lang="en-GB" dirty="0" smtClean="0">
                <a:latin typeface="Arial" pitchFamily="34" charset="0"/>
                <a:cs typeface="Arial" pitchFamily="34" charset="0"/>
              </a:rPr>
              <a:t> largest oil field is of this type</a:t>
            </a:r>
          </a:p>
          <a:p>
            <a:pPr marL="266700" indent="-266700">
              <a:buBlip>
                <a:blip r:embed="rId2"/>
              </a:buBlip>
            </a:pPr>
            <a:r>
              <a:rPr lang="en-GB" dirty="0" err="1" smtClean="0">
                <a:latin typeface="Arial" pitchFamily="34" charset="0"/>
                <a:cs typeface="Arial" pitchFamily="34" charset="0"/>
              </a:rPr>
              <a:t>Stratigraphic</a:t>
            </a:r>
            <a:r>
              <a:rPr lang="en-GB" dirty="0" smtClean="0">
                <a:latin typeface="Arial" pitchFamily="34" charset="0"/>
                <a:cs typeface="Arial" pitchFamily="34" charset="0"/>
              </a:rPr>
              <a:t> – contains elongated sandstone structures</a:t>
            </a:r>
            <a:endParaRPr lang="en-US" dirty="0">
              <a:latin typeface="Arial" pitchFamily="34" charset="0"/>
              <a:cs typeface="Arial" pitchFamily="34" charset="0"/>
            </a:endParaRPr>
          </a:p>
        </p:txBody>
      </p:sp>
      <p:pic>
        <p:nvPicPr>
          <p:cNvPr id="108546" name="Picture 2" descr="http://www.btinternet.com/~chemistry.diagrams/oil_reservoir.gif"/>
          <p:cNvPicPr>
            <a:picLocks noChangeAspect="1" noChangeArrowheads="1"/>
          </p:cNvPicPr>
          <p:nvPr/>
        </p:nvPicPr>
        <p:blipFill>
          <a:blip r:embed="rId3" cstate="print"/>
          <a:srcRect/>
          <a:stretch>
            <a:fillRect/>
          </a:stretch>
        </p:blipFill>
        <p:spPr bwMode="auto">
          <a:xfrm>
            <a:off x="6129370" y="329805"/>
            <a:ext cx="2728910" cy="2956319"/>
          </a:xfrm>
          <a:prstGeom prst="rect">
            <a:avLst/>
          </a:prstGeom>
          <a:noFill/>
        </p:spPr>
      </p:pic>
      <p:pic>
        <p:nvPicPr>
          <p:cNvPr id="7" name="Picture 2" descr="http://www.geomore.com/images/TRAPS.jpg"/>
          <p:cNvPicPr>
            <a:picLocks noChangeAspect="1" noChangeArrowheads="1"/>
          </p:cNvPicPr>
          <p:nvPr/>
        </p:nvPicPr>
        <p:blipFill>
          <a:blip r:embed="rId4" cstate="print"/>
          <a:srcRect/>
          <a:stretch>
            <a:fillRect/>
          </a:stretch>
        </p:blipFill>
        <p:spPr bwMode="auto">
          <a:xfrm>
            <a:off x="4048155" y="3357562"/>
            <a:ext cx="4810125" cy="3057525"/>
          </a:xfrm>
          <a:prstGeom prst="rect">
            <a:avLst/>
          </a:prstGeom>
          <a:noFill/>
        </p:spPr>
      </p:pic>
      <p:sp>
        <p:nvSpPr>
          <p:cNvPr id="8" name="Rectangle 7"/>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7" name="Title 1"/>
          <p:cNvSpPr>
            <a:spLocks noGrp="1"/>
          </p:cNvSpPr>
          <p:nvPr>
            <p:ph type="title"/>
          </p:nvPr>
        </p:nvSpPr>
        <p:spPr>
          <a:xfrm>
            <a:off x="3059832" y="116632"/>
            <a:ext cx="5832648" cy="466731"/>
          </a:xfrm>
        </p:spPr>
        <p:txBody>
          <a:bodyPr>
            <a:normAutofit/>
          </a:bodyPr>
          <a:lstStyle/>
          <a:p>
            <a:pPr algn="l"/>
            <a:r>
              <a:rPr lang="en-GB" sz="2400" b="1" dirty="0" smtClean="0">
                <a:latin typeface="Arial" pitchFamily="34" charset="0"/>
                <a:cs typeface="Arial" pitchFamily="34" charset="0"/>
              </a:rPr>
              <a:t>Oil reserves-to-production (R/P) ratios</a:t>
            </a:r>
            <a:endParaRPr lang="en-GB" sz="2400" b="1" dirty="0">
              <a:latin typeface="Arial" pitchFamily="34" charset="0"/>
              <a:cs typeface="Arial" pitchFamily="34" charset="0"/>
            </a:endParaRPr>
          </a:p>
        </p:txBody>
      </p:sp>
      <p:sp>
        <p:nvSpPr>
          <p:cNvPr id="10" name="Footer Placeholder 4"/>
          <p:cNvSpPr>
            <a:spLocks noGrp="1"/>
          </p:cNvSpPr>
          <p:nvPr>
            <p:ph type="ftr" sz="quarter" idx="11"/>
          </p:nvPr>
        </p:nvSpPr>
        <p:spPr>
          <a:xfrm>
            <a:off x="6012160" y="5877272"/>
            <a:ext cx="2895600" cy="365125"/>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11" name="Content Placeholder 6" descr="OILA.bmp"/>
          <p:cNvPicPr>
            <a:picLocks noChangeAspect="1"/>
          </p:cNvPicPr>
          <p:nvPr/>
        </p:nvPicPr>
        <p:blipFill>
          <a:blip r:embed="rId3" cstate="print"/>
          <a:stretch>
            <a:fillRect/>
          </a:stretch>
        </p:blipFill>
        <p:spPr>
          <a:xfrm>
            <a:off x="984875" y="692696"/>
            <a:ext cx="7115517" cy="5184576"/>
          </a:xfrm>
          <a:prstGeom prst="rect">
            <a:avLst/>
          </a:prstGeom>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04416" y="225965"/>
            <a:ext cx="4788064" cy="466731"/>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Distribution of proved oil reserves</a:t>
            </a:r>
            <a:endParaRPr kumimoji="0" lang="en-GB"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796136" y="5877272"/>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7" descr="OILB.bmp"/>
          <p:cNvPicPr>
            <a:picLocks noChangeAspect="1"/>
          </p:cNvPicPr>
          <p:nvPr/>
        </p:nvPicPr>
        <p:blipFill>
          <a:blip r:embed="rId2" cstate="print"/>
          <a:stretch>
            <a:fillRect/>
          </a:stretch>
        </p:blipFill>
        <p:spPr>
          <a:xfrm>
            <a:off x="360000" y="854648"/>
            <a:ext cx="8424000" cy="4507545"/>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843808" y="0"/>
            <a:ext cx="6052543" cy="548680"/>
          </a:xfrm>
          <a:prstGeom prst="rect">
            <a:avLst/>
          </a:prstGeom>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Oil production/consumption by region </a:t>
            </a:r>
            <a:r>
              <a:rPr lang="en-GB" sz="2400" dirty="0" smtClean="0">
                <a:latin typeface="Arial" pitchFamily="34" charset="0"/>
                <a:ea typeface="+mj-ea"/>
                <a:cs typeface="Arial" pitchFamily="34" charset="0"/>
              </a:rPr>
              <a:t>2011</a:t>
            </a:r>
            <a:endParaRPr kumimoji="0" lang="en-GB" sz="240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sp>
        <p:nvSpPr>
          <p:cNvPr id="8" name="Footer Placeholder 4"/>
          <p:cNvSpPr txBox="1">
            <a:spLocks/>
          </p:cNvSpPr>
          <p:nvPr/>
        </p:nvSpPr>
        <p:spPr>
          <a:xfrm>
            <a:off x="5863467" y="6033300"/>
            <a:ext cx="3044359" cy="360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chemeClr val="tx1"/>
                </a:solidFill>
                <a:effectLst/>
                <a:uLnTx/>
                <a:uFillTx/>
                <a:latin typeface="Arial" charset="0"/>
                <a:ea typeface="+mn-ea"/>
                <a:cs typeface="+mn-cs"/>
              </a:rPr>
              <a:t>BP Statistical Review of World Energy 2012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chemeClr val="tx1"/>
                </a:solidFill>
                <a:effectLst/>
                <a:uLnTx/>
                <a:uFillTx/>
                <a:latin typeface="Arial" charset="0"/>
                <a:ea typeface="+mn-ea"/>
                <a:cs typeface="+mn-cs"/>
              </a:rPr>
              <a:t>© BP 2012</a:t>
            </a:r>
            <a:endParaRPr kumimoji="0" lang="en-GB" sz="1000" b="1" i="0" u="none" strike="noStrike" kern="1200" cap="none" spc="0" normalizeH="0" baseline="0" noProof="0" dirty="0">
              <a:ln>
                <a:noFill/>
              </a:ln>
              <a:solidFill>
                <a:schemeClr val="tx1"/>
              </a:solidFill>
              <a:effectLst/>
              <a:uLnTx/>
              <a:uFillTx/>
              <a:latin typeface="Arial" charset="0"/>
              <a:ea typeface="+mn-ea"/>
              <a:cs typeface="+mn-cs"/>
            </a:endParaRPr>
          </a:p>
        </p:txBody>
      </p:sp>
      <p:pic>
        <p:nvPicPr>
          <p:cNvPr id="9" name="Content Placeholder 6" descr="OILC.bmp"/>
          <p:cNvPicPr>
            <a:picLocks noChangeAspect="1"/>
          </p:cNvPicPr>
          <p:nvPr/>
        </p:nvPicPr>
        <p:blipFill>
          <a:blip r:embed="rId2" cstate="print"/>
          <a:stretch>
            <a:fillRect/>
          </a:stretch>
        </p:blipFill>
        <p:spPr>
          <a:xfrm>
            <a:off x="731474" y="778571"/>
            <a:ext cx="7669575" cy="5237929"/>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067944" y="216024"/>
            <a:ext cx="4818881" cy="620688"/>
          </a:xfrm>
          <a:prstGeom prst="rect">
            <a:avLst/>
          </a:prstGeom>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240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Oil consumption per capita 2011</a:t>
            </a:r>
          </a:p>
        </p:txBody>
      </p:sp>
      <p:sp>
        <p:nvSpPr>
          <p:cNvPr id="8" name="Footer Placeholder 4"/>
          <p:cNvSpPr txBox="1">
            <a:spLocks/>
          </p:cNvSpPr>
          <p:nvPr/>
        </p:nvSpPr>
        <p:spPr>
          <a:xfrm>
            <a:off x="5834892" y="6052350"/>
            <a:ext cx="3044359" cy="360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chemeClr val="tx1"/>
                </a:solidFill>
                <a:effectLst/>
                <a:uLnTx/>
                <a:uFillTx/>
                <a:latin typeface="Arial" charset="0"/>
                <a:ea typeface="+mn-ea"/>
                <a:cs typeface="+mn-cs"/>
              </a:rPr>
              <a:t>BP Statistical Review of World Energy 2012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chemeClr val="tx1"/>
                </a:solidFill>
                <a:effectLst/>
                <a:uLnTx/>
                <a:uFillTx/>
                <a:latin typeface="Arial" charset="0"/>
                <a:ea typeface="+mn-ea"/>
                <a:cs typeface="+mn-cs"/>
              </a:rPr>
              <a:t>© BP 2012</a:t>
            </a:r>
            <a:endParaRPr kumimoji="0" lang="en-GB" sz="1000" b="1" i="0" u="none" strike="noStrike" kern="1200" cap="none" spc="0" normalizeH="0" baseline="0" noProof="0" dirty="0">
              <a:ln>
                <a:noFill/>
              </a:ln>
              <a:solidFill>
                <a:schemeClr val="tx1"/>
              </a:solidFill>
              <a:effectLst/>
              <a:uLnTx/>
              <a:uFillTx/>
              <a:latin typeface="Arial" charset="0"/>
              <a:ea typeface="+mn-ea"/>
              <a:cs typeface="+mn-cs"/>
            </a:endParaRPr>
          </a:p>
        </p:txBody>
      </p:sp>
      <p:pic>
        <p:nvPicPr>
          <p:cNvPr id="9" name="Content Placeholder 7" descr="OILD.bmp"/>
          <p:cNvPicPr>
            <a:picLocks noChangeAspect="1"/>
          </p:cNvPicPr>
          <p:nvPr/>
        </p:nvPicPr>
        <p:blipFill>
          <a:blip r:embed="rId2" cstate="print"/>
          <a:stretch>
            <a:fillRect/>
          </a:stretch>
        </p:blipFill>
        <p:spPr>
          <a:xfrm>
            <a:off x="417866" y="781050"/>
            <a:ext cx="8275943" cy="5225925"/>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04416" y="297973"/>
            <a:ext cx="4788064" cy="466731"/>
          </a:xfrm>
          <a:prstGeom prst="rect">
            <a:avLst/>
          </a:prstGeom>
        </p:spPr>
        <p:txBody>
          <a:bodyPr>
            <a:normAutofit fontScale="47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smtClean="0">
                <a:ln>
                  <a:noFill/>
                </a:ln>
                <a:solidFill>
                  <a:schemeClr val="tx1"/>
                </a:solidFill>
                <a:effectLst/>
                <a:uLnTx/>
                <a:uFillTx/>
                <a:latin typeface="Arial" pitchFamily="34" charset="0"/>
                <a:ea typeface="+mj-ea"/>
                <a:cs typeface="Arial" pitchFamily="34" charset="0"/>
              </a:rPr>
              <a:t>Oil product consumption by region</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48121" y="6021328"/>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7" descr="OILE.bmp"/>
          <p:cNvPicPr>
            <a:picLocks noChangeAspect="1"/>
          </p:cNvPicPr>
          <p:nvPr/>
        </p:nvPicPr>
        <p:blipFill>
          <a:blip r:embed="rId2" cstate="print"/>
          <a:stretch>
            <a:fillRect/>
          </a:stretch>
        </p:blipFill>
        <p:spPr>
          <a:xfrm>
            <a:off x="359999" y="1342800"/>
            <a:ext cx="8424000" cy="3588001"/>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600360" y="260648"/>
            <a:ext cx="5292120"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Oil product consumption by region</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48121" y="5949280"/>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9" descr="OILF.bmp"/>
          <p:cNvPicPr>
            <a:picLocks noChangeAspect="1"/>
          </p:cNvPicPr>
          <p:nvPr/>
        </p:nvPicPr>
        <p:blipFill>
          <a:blip r:embed="rId2" cstate="print"/>
          <a:stretch>
            <a:fillRect/>
          </a:stretch>
        </p:blipFill>
        <p:spPr>
          <a:xfrm>
            <a:off x="359999" y="1342800"/>
            <a:ext cx="8424000" cy="3592869"/>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00160" y="260648"/>
            <a:ext cx="7092320"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Chart of Rotterdam &amp; Gulf Coast product prices</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48121" y="5949280"/>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7" descr="OILG.bmp"/>
          <p:cNvPicPr>
            <a:picLocks noChangeAspect="1"/>
          </p:cNvPicPr>
          <p:nvPr/>
        </p:nvPicPr>
        <p:blipFill>
          <a:blip r:embed="rId2" cstate="print"/>
          <a:stretch>
            <a:fillRect/>
          </a:stretch>
        </p:blipFill>
        <p:spPr>
          <a:xfrm>
            <a:off x="360000" y="1342799"/>
            <a:ext cx="8424000" cy="3476330"/>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56344" y="260648"/>
            <a:ext cx="5436136"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Chart of crude oil prices since 1861</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920129" y="6093296"/>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6" descr="OILH.bmp"/>
          <p:cNvPicPr>
            <a:picLocks noChangeAspect="1"/>
          </p:cNvPicPr>
          <p:nvPr/>
        </p:nvPicPr>
        <p:blipFill>
          <a:blip r:embed="rId2" cstate="print"/>
          <a:stretch>
            <a:fillRect/>
          </a:stretch>
        </p:blipFill>
        <p:spPr>
          <a:xfrm>
            <a:off x="611560" y="584121"/>
            <a:ext cx="7851462" cy="5509175"/>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24496" y="260648"/>
            <a:ext cx="4067984"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Major oil trade movements</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68144" y="5949280"/>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7" descr="OILK.bmp"/>
          <p:cNvPicPr>
            <a:picLocks noChangeAspect="1"/>
          </p:cNvPicPr>
          <p:nvPr/>
        </p:nvPicPr>
        <p:blipFill>
          <a:blip r:embed="rId2" cstate="print"/>
          <a:stretch>
            <a:fillRect/>
          </a:stretch>
        </p:blipFill>
        <p:spPr>
          <a:xfrm>
            <a:off x="78301" y="548680"/>
            <a:ext cx="8862855" cy="5616624"/>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928662" y="142852"/>
            <a:ext cx="2704587" cy="400110"/>
          </a:xfrm>
          <a:prstGeom prst="rect">
            <a:avLst/>
          </a:prstGeom>
          <a:noFill/>
        </p:spPr>
        <p:txBody>
          <a:bodyPr wrap="none" rtlCol="0">
            <a:spAutoFit/>
          </a:bodyPr>
          <a:lstStyle/>
          <a:p>
            <a:r>
              <a:rPr lang="en-GB" sz="2000" b="1" dirty="0" smtClean="0">
                <a:latin typeface="Arial" pitchFamily="34" charset="0"/>
                <a:cs typeface="Arial" pitchFamily="34" charset="0"/>
              </a:rPr>
              <a:t>History of Petroleum</a:t>
            </a:r>
            <a:endParaRPr lang="en-US" sz="2000" b="1" dirty="0">
              <a:latin typeface="Arial" pitchFamily="34" charset="0"/>
              <a:cs typeface="Arial" pitchFamily="34" charset="0"/>
            </a:endParaRPr>
          </a:p>
        </p:txBody>
      </p:sp>
      <p:sp>
        <p:nvSpPr>
          <p:cNvPr id="37" name="TextBox 36"/>
          <p:cNvSpPr txBox="1"/>
          <p:nvPr/>
        </p:nvSpPr>
        <p:spPr>
          <a:xfrm>
            <a:off x="857224" y="642493"/>
            <a:ext cx="8001056" cy="3000821"/>
          </a:xfrm>
          <a:prstGeom prst="rect">
            <a:avLst/>
          </a:prstGeom>
          <a:noFill/>
        </p:spPr>
        <p:txBody>
          <a:bodyPr wrap="square" rtlCol="0">
            <a:spAutoFit/>
          </a:bodyPr>
          <a:lstStyle/>
          <a:p>
            <a:pPr marL="271463" indent="-271463">
              <a:lnSpc>
                <a:spcPct val="150000"/>
              </a:lnSpc>
              <a:buBlip>
                <a:blip r:embed="rId2"/>
              </a:buBlip>
            </a:pPr>
            <a:r>
              <a:rPr lang="en-GB" dirty="0" smtClean="0">
                <a:latin typeface="Arial" pitchFamily="34" charset="0"/>
                <a:cs typeface="Arial" pitchFamily="34" charset="0"/>
              </a:rPr>
              <a:t>Asphalt used in the construction of  Babylon</a:t>
            </a:r>
          </a:p>
          <a:p>
            <a:pPr marL="271463" indent="-271463">
              <a:lnSpc>
                <a:spcPct val="150000"/>
              </a:lnSpc>
              <a:buBlip>
                <a:blip r:embed="rId2"/>
              </a:buBlip>
            </a:pPr>
            <a:r>
              <a:rPr lang="en-GB" dirty="0" smtClean="0">
                <a:latin typeface="Arial" pitchFamily="34" charset="0"/>
                <a:cs typeface="Arial" pitchFamily="34" charset="0"/>
              </a:rPr>
              <a:t>Oil exploited by the Romans in Dacia (Romania) when it was known as </a:t>
            </a:r>
            <a:r>
              <a:rPr lang="en-GB" i="1" dirty="0" err="1" smtClean="0">
                <a:latin typeface="Arial" pitchFamily="34" charset="0"/>
                <a:cs typeface="Arial" pitchFamily="34" charset="0"/>
              </a:rPr>
              <a:t>picula</a:t>
            </a:r>
            <a:endParaRPr lang="en-GB" i="1" dirty="0">
              <a:latin typeface="Arial" pitchFamily="34" charset="0"/>
              <a:cs typeface="Arial" pitchFamily="34" charset="0"/>
            </a:endParaRPr>
          </a:p>
          <a:p>
            <a:pPr marL="271463" indent="-271463">
              <a:lnSpc>
                <a:spcPct val="150000"/>
              </a:lnSpc>
              <a:buBlip>
                <a:blip r:embed="rId2"/>
              </a:buBlip>
            </a:pPr>
            <a:r>
              <a:rPr lang="en-GB" dirty="0" smtClean="0">
                <a:latin typeface="Arial" pitchFamily="34" charset="0"/>
                <a:cs typeface="Arial" pitchFamily="34" charset="0"/>
              </a:rPr>
              <a:t>Earliest oil wells in China 347CE</a:t>
            </a:r>
          </a:p>
          <a:p>
            <a:pPr marL="728663" lvl="1" indent="-271463">
              <a:lnSpc>
                <a:spcPct val="150000"/>
              </a:lnSpc>
              <a:buBlip>
                <a:blip r:embed="rId2"/>
              </a:buBlip>
            </a:pPr>
            <a:r>
              <a:rPr lang="en-GB" dirty="0" smtClean="0">
                <a:latin typeface="Arial" pitchFamily="34" charset="0"/>
                <a:cs typeface="Arial" pitchFamily="34" charset="0"/>
              </a:rPr>
              <a:t>240m deep – drilled with bits attached to bamboo poles</a:t>
            </a:r>
          </a:p>
          <a:p>
            <a:pPr marL="271463" indent="-271463">
              <a:lnSpc>
                <a:spcPct val="150000"/>
              </a:lnSpc>
              <a:buBlip>
                <a:blip r:embed="rId2"/>
              </a:buBlip>
            </a:pPr>
            <a:r>
              <a:rPr lang="en-GB" dirty="0" smtClean="0">
                <a:latin typeface="Arial" pitchFamily="34" charset="0"/>
                <a:cs typeface="Arial" pitchFamily="34" charset="0"/>
              </a:rPr>
              <a:t>China &amp; Japan used natural gas for light and heat</a:t>
            </a:r>
          </a:p>
          <a:p>
            <a:pPr marL="271463" indent="-271463">
              <a:lnSpc>
                <a:spcPct val="150000"/>
              </a:lnSpc>
              <a:buBlip>
                <a:blip r:embed="rId2"/>
              </a:buBlip>
            </a:pPr>
            <a:r>
              <a:rPr lang="en-GB" dirty="0" smtClean="0">
                <a:latin typeface="Arial" pitchFamily="34" charset="0"/>
                <a:cs typeface="Arial" pitchFamily="34" charset="0"/>
              </a:rPr>
              <a:t>Petroleum was known as “burning water” in 7</a:t>
            </a:r>
            <a:r>
              <a:rPr lang="en-GB" baseline="30000" dirty="0" smtClean="0">
                <a:latin typeface="Arial" pitchFamily="34" charset="0"/>
                <a:cs typeface="Arial" pitchFamily="34" charset="0"/>
              </a:rPr>
              <a:t>th</a:t>
            </a:r>
            <a:r>
              <a:rPr lang="en-GB" dirty="0" smtClean="0">
                <a:latin typeface="Arial" pitchFamily="34" charset="0"/>
                <a:cs typeface="Arial" pitchFamily="34" charset="0"/>
              </a:rPr>
              <a:t>Century Japan</a:t>
            </a:r>
          </a:p>
        </p:txBody>
      </p:sp>
      <p:grpSp>
        <p:nvGrpSpPr>
          <p:cNvPr id="38" name="Group 37"/>
          <p:cNvGrpSpPr/>
          <p:nvPr/>
        </p:nvGrpSpPr>
        <p:grpSpPr>
          <a:xfrm>
            <a:off x="1000100" y="3757005"/>
            <a:ext cx="2752715" cy="2458077"/>
            <a:chOff x="1000100" y="4143380"/>
            <a:chExt cx="2752715" cy="2458077"/>
          </a:xfrm>
        </p:grpSpPr>
        <p:pic>
          <p:nvPicPr>
            <p:cNvPr id="39" name="Picture 4" descr="http://hiram7.files.wordpress.com/2008/03/babylon.jpg"/>
            <p:cNvPicPr>
              <a:picLocks noChangeAspect="1" noChangeArrowheads="1"/>
            </p:cNvPicPr>
            <p:nvPr/>
          </p:nvPicPr>
          <p:blipFill>
            <a:blip r:embed="rId3" cstate="print"/>
            <a:srcRect/>
            <a:stretch>
              <a:fillRect/>
            </a:stretch>
          </p:blipFill>
          <p:spPr bwMode="auto">
            <a:xfrm>
              <a:off x="1000100" y="4143380"/>
              <a:ext cx="2752715" cy="2188377"/>
            </a:xfrm>
            <a:prstGeom prst="rect">
              <a:avLst/>
            </a:prstGeom>
            <a:noFill/>
          </p:spPr>
        </p:pic>
        <p:sp>
          <p:nvSpPr>
            <p:cNvPr id="40" name="TextBox 39"/>
            <p:cNvSpPr txBox="1"/>
            <p:nvPr/>
          </p:nvSpPr>
          <p:spPr>
            <a:xfrm>
              <a:off x="1960318" y="6293680"/>
              <a:ext cx="832279" cy="307777"/>
            </a:xfrm>
            <a:prstGeom prst="rect">
              <a:avLst/>
            </a:prstGeom>
            <a:noFill/>
          </p:spPr>
          <p:txBody>
            <a:bodyPr wrap="none" rtlCol="0">
              <a:spAutoFit/>
            </a:bodyPr>
            <a:lstStyle/>
            <a:p>
              <a:r>
                <a:rPr lang="en-GB" sz="1400" dirty="0" smtClean="0">
                  <a:latin typeface="Arial" pitchFamily="34" charset="0"/>
                  <a:cs typeface="Arial" pitchFamily="34" charset="0"/>
                </a:rPr>
                <a:t>Babylon</a:t>
              </a:r>
              <a:endParaRPr lang="en-US" sz="1400" dirty="0">
                <a:latin typeface="Arial" pitchFamily="34" charset="0"/>
                <a:cs typeface="Arial" pitchFamily="34" charset="0"/>
              </a:endParaRPr>
            </a:p>
          </p:txBody>
        </p:sp>
      </p:grpSp>
      <p:grpSp>
        <p:nvGrpSpPr>
          <p:cNvPr id="41" name="Group 40"/>
          <p:cNvGrpSpPr/>
          <p:nvPr/>
        </p:nvGrpSpPr>
        <p:grpSpPr>
          <a:xfrm>
            <a:off x="5558068" y="3757005"/>
            <a:ext cx="3157304" cy="2450917"/>
            <a:chOff x="5558068" y="4143380"/>
            <a:chExt cx="3157304" cy="2450917"/>
          </a:xfrm>
        </p:grpSpPr>
        <p:pic>
          <p:nvPicPr>
            <p:cNvPr id="42" name="Picture 2" descr="Antique drilling Apparatus"/>
            <p:cNvPicPr>
              <a:picLocks noChangeAspect="1" noChangeArrowheads="1"/>
            </p:cNvPicPr>
            <p:nvPr/>
          </p:nvPicPr>
          <p:blipFill>
            <a:blip r:embed="rId4" cstate="print"/>
            <a:srcRect/>
            <a:stretch>
              <a:fillRect/>
            </a:stretch>
          </p:blipFill>
          <p:spPr bwMode="auto">
            <a:xfrm>
              <a:off x="5558068" y="4143380"/>
              <a:ext cx="3157304" cy="2143140"/>
            </a:xfrm>
            <a:prstGeom prst="rect">
              <a:avLst/>
            </a:prstGeom>
            <a:noFill/>
          </p:spPr>
        </p:pic>
        <p:sp>
          <p:nvSpPr>
            <p:cNvPr id="43" name="TextBox 42"/>
            <p:cNvSpPr txBox="1"/>
            <p:nvPr/>
          </p:nvSpPr>
          <p:spPr>
            <a:xfrm>
              <a:off x="5760382" y="6286520"/>
              <a:ext cx="2752677" cy="307777"/>
            </a:xfrm>
            <a:prstGeom prst="rect">
              <a:avLst/>
            </a:prstGeom>
            <a:noFill/>
          </p:spPr>
          <p:txBody>
            <a:bodyPr wrap="none" rtlCol="0">
              <a:spAutoFit/>
            </a:bodyPr>
            <a:lstStyle/>
            <a:p>
              <a:r>
                <a:rPr lang="en-GB" sz="1400" dirty="0" smtClean="0">
                  <a:latin typeface="Arial" pitchFamily="34" charset="0"/>
                  <a:cs typeface="Arial" pitchFamily="34" charset="0"/>
                </a:rPr>
                <a:t>Early Chinese drilling equipment</a:t>
              </a:r>
              <a:endParaRPr lang="en-US" sz="1400" dirty="0">
                <a:latin typeface="Arial" pitchFamily="34" charset="0"/>
                <a:cs typeface="Arial" pitchFamily="34" charset="0"/>
              </a:endParaRPr>
            </a:p>
          </p:txBody>
        </p:sp>
      </p:grpSp>
      <p:sp>
        <p:nvSpPr>
          <p:cNvPr id="44" name="Rectangle 4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3" name="TextBox 2"/>
          <p:cNvSpPr txBox="1"/>
          <p:nvPr/>
        </p:nvSpPr>
        <p:spPr>
          <a:xfrm>
            <a:off x="955375" y="142852"/>
            <a:ext cx="3116559" cy="400110"/>
          </a:xfrm>
          <a:prstGeom prst="rect">
            <a:avLst/>
          </a:prstGeom>
          <a:noFill/>
        </p:spPr>
        <p:txBody>
          <a:bodyPr wrap="none" rtlCol="0">
            <a:spAutoFit/>
          </a:bodyPr>
          <a:lstStyle/>
          <a:p>
            <a:r>
              <a:rPr lang="en-GB" sz="2000" b="1" dirty="0" smtClean="0">
                <a:latin typeface="Arial" pitchFamily="34" charset="0"/>
                <a:cs typeface="Arial" pitchFamily="34" charset="0"/>
              </a:rPr>
              <a:t>Finding oil - Exploration</a:t>
            </a:r>
            <a:endParaRPr lang="en-US" sz="2000" b="1" dirty="0">
              <a:latin typeface="Arial" pitchFamily="34" charset="0"/>
              <a:cs typeface="Arial" pitchFamily="34" charset="0"/>
            </a:endParaRPr>
          </a:p>
        </p:txBody>
      </p:sp>
      <p:sp>
        <p:nvSpPr>
          <p:cNvPr id="4" name="TextBox 3"/>
          <p:cNvSpPr txBox="1"/>
          <p:nvPr/>
        </p:nvSpPr>
        <p:spPr>
          <a:xfrm>
            <a:off x="785786" y="1000108"/>
            <a:ext cx="2133918" cy="2118529"/>
          </a:xfrm>
          <a:prstGeom prst="rect">
            <a:avLst/>
          </a:prstGeom>
          <a:noFill/>
        </p:spPr>
        <p:txBody>
          <a:bodyPr wrap="none" rtlCol="0">
            <a:spAutoFit/>
          </a:bodyPr>
          <a:lstStyle/>
          <a:p>
            <a:pPr marL="266700" indent="-266700">
              <a:lnSpc>
                <a:spcPct val="150000"/>
              </a:lnSpc>
              <a:buBlip>
                <a:blip r:embed="rId2"/>
              </a:buBlip>
            </a:pPr>
            <a:r>
              <a:rPr lang="en-GB" dirty="0" smtClean="0">
                <a:latin typeface="Arial" pitchFamily="34" charset="0"/>
                <a:cs typeface="Arial" pitchFamily="34" charset="0"/>
              </a:rPr>
              <a:t>Remote sensing</a:t>
            </a:r>
          </a:p>
          <a:p>
            <a:pPr marL="266700" indent="-266700">
              <a:lnSpc>
                <a:spcPct val="150000"/>
              </a:lnSpc>
              <a:buBlip>
                <a:blip r:embed="rId2"/>
              </a:buBlip>
            </a:pPr>
            <a:r>
              <a:rPr lang="en-GB" dirty="0" smtClean="0">
                <a:latin typeface="Arial" pitchFamily="34" charset="0"/>
                <a:cs typeface="Arial" pitchFamily="34" charset="0"/>
              </a:rPr>
              <a:t>Surface geology</a:t>
            </a:r>
          </a:p>
          <a:p>
            <a:pPr marL="266700" indent="-266700">
              <a:lnSpc>
                <a:spcPct val="150000"/>
              </a:lnSpc>
              <a:buBlip>
                <a:blip r:embed="rId2"/>
              </a:buBlip>
            </a:pPr>
            <a:r>
              <a:rPr lang="en-GB" dirty="0" smtClean="0">
                <a:latin typeface="Arial" pitchFamily="34" charset="0"/>
                <a:cs typeface="Arial" pitchFamily="34" charset="0"/>
              </a:rPr>
              <a:t>Magnetic survey</a:t>
            </a:r>
          </a:p>
          <a:p>
            <a:pPr marL="266700" indent="-266700">
              <a:lnSpc>
                <a:spcPct val="150000"/>
              </a:lnSpc>
              <a:buBlip>
                <a:blip r:embed="rId2"/>
              </a:buBlip>
            </a:pPr>
            <a:r>
              <a:rPr lang="en-GB" dirty="0" smtClean="0">
                <a:latin typeface="Arial" pitchFamily="34" charset="0"/>
                <a:cs typeface="Arial" pitchFamily="34" charset="0"/>
              </a:rPr>
              <a:t>Gravity survey</a:t>
            </a:r>
          </a:p>
          <a:p>
            <a:pPr marL="266700" indent="-266700">
              <a:lnSpc>
                <a:spcPct val="150000"/>
              </a:lnSpc>
              <a:buBlip>
                <a:blip r:embed="rId2"/>
              </a:buBlip>
            </a:pPr>
            <a:r>
              <a:rPr lang="en-GB" dirty="0" smtClean="0">
                <a:latin typeface="Arial" pitchFamily="34" charset="0"/>
                <a:cs typeface="Arial" pitchFamily="34" charset="0"/>
              </a:rPr>
              <a:t>Seismic Survey</a:t>
            </a:r>
            <a:endParaRPr lang="en-US" dirty="0">
              <a:latin typeface="Arial" pitchFamily="34" charset="0"/>
              <a:cs typeface="Arial" pitchFamily="34" charset="0"/>
            </a:endParaRPr>
          </a:p>
        </p:txBody>
      </p:sp>
      <p:pic>
        <p:nvPicPr>
          <p:cNvPr id="45058" name="Picture 2" descr="http://www.tbs-sct.gc.ca/rma/dpr1/04-05/FO-PO/image/Seismic%20with%20text_eng.gif"/>
          <p:cNvPicPr>
            <a:picLocks noChangeAspect="1" noChangeArrowheads="1"/>
          </p:cNvPicPr>
          <p:nvPr/>
        </p:nvPicPr>
        <p:blipFill>
          <a:blip r:embed="rId3" cstate="print"/>
          <a:srcRect/>
          <a:stretch>
            <a:fillRect/>
          </a:stretch>
        </p:blipFill>
        <p:spPr bwMode="auto">
          <a:xfrm>
            <a:off x="857224" y="3761963"/>
            <a:ext cx="3000396" cy="2504679"/>
          </a:xfrm>
          <a:prstGeom prst="rect">
            <a:avLst/>
          </a:prstGeom>
          <a:noFill/>
        </p:spPr>
      </p:pic>
      <p:pic>
        <p:nvPicPr>
          <p:cNvPr id="45062" name="Picture 6" descr="http://www.aussieoil.com/site/onshor41.jpg"/>
          <p:cNvPicPr>
            <a:picLocks noChangeAspect="1" noChangeArrowheads="1"/>
          </p:cNvPicPr>
          <p:nvPr/>
        </p:nvPicPr>
        <p:blipFill>
          <a:blip r:embed="rId4" cstate="print"/>
          <a:srcRect/>
          <a:stretch>
            <a:fillRect/>
          </a:stretch>
        </p:blipFill>
        <p:spPr bwMode="auto">
          <a:xfrm>
            <a:off x="4286248" y="3000372"/>
            <a:ext cx="4497379" cy="3382465"/>
          </a:xfrm>
          <a:prstGeom prst="rect">
            <a:avLst/>
          </a:prstGeom>
          <a:noFill/>
        </p:spPr>
      </p:pic>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47106" name="Picture 2" descr="http://www.eradrillingservices.com/Images/smith2.jpg"/>
          <p:cNvPicPr>
            <a:picLocks noChangeAspect="1" noChangeArrowheads="1"/>
          </p:cNvPicPr>
          <p:nvPr/>
        </p:nvPicPr>
        <p:blipFill>
          <a:blip r:embed="rId2" cstate="print"/>
          <a:srcRect/>
          <a:stretch>
            <a:fillRect/>
          </a:stretch>
        </p:blipFill>
        <p:spPr bwMode="auto">
          <a:xfrm>
            <a:off x="5929322" y="1785926"/>
            <a:ext cx="2857500" cy="2867025"/>
          </a:xfrm>
          <a:prstGeom prst="rect">
            <a:avLst/>
          </a:prstGeom>
          <a:noFill/>
        </p:spPr>
      </p:pic>
      <p:sp>
        <p:nvSpPr>
          <p:cNvPr id="4" name="TextBox 3"/>
          <p:cNvSpPr txBox="1"/>
          <p:nvPr/>
        </p:nvSpPr>
        <p:spPr>
          <a:xfrm>
            <a:off x="928662" y="99932"/>
            <a:ext cx="1066318" cy="400110"/>
          </a:xfrm>
          <a:prstGeom prst="rect">
            <a:avLst/>
          </a:prstGeom>
          <a:noFill/>
        </p:spPr>
        <p:txBody>
          <a:bodyPr wrap="none" rtlCol="0">
            <a:spAutoFit/>
          </a:bodyPr>
          <a:lstStyle/>
          <a:p>
            <a:r>
              <a:rPr lang="en-GB" sz="2000" b="1" dirty="0" smtClean="0">
                <a:latin typeface="Arial" pitchFamily="34" charset="0"/>
                <a:cs typeface="Arial" pitchFamily="34" charset="0"/>
              </a:rPr>
              <a:t>Drilling</a:t>
            </a:r>
            <a:endParaRPr lang="en-US" sz="2000" b="1" dirty="0">
              <a:latin typeface="Arial" pitchFamily="34" charset="0"/>
              <a:cs typeface="Arial" pitchFamily="34" charset="0"/>
            </a:endParaRPr>
          </a:p>
        </p:txBody>
      </p:sp>
      <p:sp>
        <p:nvSpPr>
          <p:cNvPr id="5" name="TextBox 4"/>
          <p:cNvSpPr txBox="1"/>
          <p:nvPr/>
        </p:nvSpPr>
        <p:spPr>
          <a:xfrm>
            <a:off x="785786" y="1234279"/>
            <a:ext cx="5143536" cy="4247317"/>
          </a:xfrm>
          <a:prstGeom prst="rect">
            <a:avLst/>
          </a:prstGeom>
          <a:noFill/>
        </p:spPr>
        <p:txBody>
          <a:bodyPr wrap="square" rtlCol="0">
            <a:spAutoFit/>
          </a:bodyPr>
          <a:lstStyle/>
          <a:p>
            <a:pPr marL="266700" indent="-266700">
              <a:buBlip>
                <a:blip r:embed="rId3"/>
              </a:buBlip>
            </a:pPr>
            <a:r>
              <a:rPr lang="en-GB" dirty="0" smtClean="0">
                <a:latin typeface="Arial" pitchFamily="34" charset="0"/>
                <a:cs typeface="Arial" pitchFamily="34" charset="0"/>
              </a:rPr>
              <a:t>Percussive drilling used in Han Dynasty to extract natural gas in Sichuan</a:t>
            </a:r>
          </a:p>
          <a:p>
            <a:pPr marL="266700" indent="-266700">
              <a:buBlip>
                <a:blip r:embed="rId3"/>
              </a:buBlip>
            </a:pPr>
            <a:r>
              <a:rPr lang="en-GB" dirty="0" smtClean="0">
                <a:latin typeface="Arial" pitchFamily="34" charset="0"/>
                <a:cs typeface="Arial" pitchFamily="34" charset="0"/>
              </a:rPr>
              <a:t>Rotary drilling – first use in Texas in 1895, but not dominant until 1950s</a:t>
            </a:r>
          </a:p>
          <a:p>
            <a:pPr marL="266700" indent="-266700">
              <a:buBlip>
                <a:blip r:embed="rId3"/>
              </a:buBlip>
            </a:pPr>
            <a:r>
              <a:rPr lang="en-GB" dirty="0" smtClean="0">
                <a:latin typeface="Arial" pitchFamily="34" charset="0"/>
                <a:cs typeface="Arial" pitchFamily="34" charset="0"/>
              </a:rPr>
              <a:t>Roller-cone drill bits – patent in 1909</a:t>
            </a:r>
          </a:p>
          <a:p>
            <a:pPr marL="266700" indent="-266700">
              <a:buBlip>
                <a:blip r:embed="rId3"/>
              </a:buBlip>
            </a:pPr>
            <a:endParaRPr lang="en-GB" dirty="0" smtClean="0">
              <a:latin typeface="Arial" pitchFamily="34" charset="0"/>
              <a:cs typeface="Arial" pitchFamily="34" charset="0"/>
            </a:endParaRPr>
          </a:p>
          <a:p>
            <a:r>
              <a:rPr lang="en-GB" i="1" dirty="0" smtClean="0">
                <a:latin typeface="Arial" pitchFamily="34" charset="0"/>
                <a:cs typeface="Arial" pitchFamily="34" charset="0"/>
              </a:rPr>
              <a:t>“consisted of 2 </a:t>
            </a:r>
            <a:r>
              <a:rPr lang="en-GB" i="1" dirty="0" err="1" smtClean="0">
                <a:latin typeface="Arial" pitchFamily="34" charset="0"/>
                <a:cs typeface="Arial" pitchFamily="34" charset="0"/>
              </a:rPr>
              <a:t>frusto</a:t>
            </a:r>
            <a:r>
              <a:rPr lang="en-GB" i="1" dirty="0" smtClean="0">
                <a:latin typeface="Arial" pitchFamily="34" charset="0"/>
                <a:cs typeface="Arial" pitchFamily="34" charset="0"/>
              </a:rPr>
              <a:t>-conical shaped rollers having longitudinally extending chisel teeth that disintegrate or pulverise the material with which they come in contact and thus form a round hole in said material when the head of the drill revolves”</a:t>
            </a:r>
          </a:p>
          <a:p>
            <a:endParaRPr lang="en-GB" i="1" dirty="0" smtClean="0">
              <a:latin typeface="Arial" pitchFamily="34" charset="0"/>
              <a:cs typeface="Arial" pitchFamily="34" charset="0"/>
            </a:endParaRPr>
          </a:p>
          <a:p>
            <a:pPr marL="266700" indent="-266700">
              <a:buBlip>
                <a:blip r:embed="rId3"/>
              </a:buBlip>
            </a:pPr>
            <a:r>
              <a:rPr lang="en-GB" dirty="0" smtClean="0">
                <a:latin typeface="Arial" pitchFamily="34" charset="0"/>
                <a:cs typeface="Arial" pitchFamily="34" charset="0"/>
              </a:rPr>
              <a:t>Major step was development of directional drilling in 1920s</a:t>
            </a:r>
            <a:endParaRPr lang="en-US" i="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214290"/>
            <a:ext cx="2460930" cy="400110"/>
          </a:xfrm>
          <a:prstGeom prst="rect">
            <a:avLst/>
          </a:prstGeom>
          <a:noFill/>
        </p:spPr>
        <p:txBody>
          <a:bodyPr wrap="none" rtlCol="0">
            <a:spAutoFit/>
          </a:bodyPr>
          <a:lstStyle/>
          <a:p>
            <a:r>
              <a:rPr lang="en-GB" sz="2000" b="1" dirty="0" smtClean="0">
                <a:latin typeface="Arial" pitchFamily="34" charset="0"/>
                <a:cs typeface="Arial" pitchFamily="34" charset="0"/>
              </a:rPr>
              <a:t>Directional Drilling</a:t>
            </a:r>
            <a:endParaRPr lang="en-US" sz="2000" b="1" dirty="0">
              <a:latin typeface="Arial" pitchFamily="34" charset="0"/>
              <a:cs typeface="Arial" pitchFamily="34" charset="0"/>
            </a:endParaRPr>
          </a:p>
        </p:txBody>
      </p:sp>
      <p:sp>
        <p:nvSpPr>
          <p:cNvPr id="3" name="TextBox 2"/>
          <p:cNvSpPr txBox="1"/>
          <p:nvPr/>
        </p:nvSpPr>
        <p:spPr>
          <a:xfrm>
            <a:off x="428596" y="785794"/>
            <a:ext cx="5143536" cy="5493812"/>
          </a:xfrm>
          <a:prstGeom prst="rect">
            <a:avLst/>
          </a:prstGeom>
          <a:noFill/>
        </p:spPr>
        <p:txBody>
          <a:bodyPr wrap="square" rtlCol="0">
            <a:spAutoFit/>
          </a:bodyPr>
          <a:lstStyle/>
          <a:p>
            <a:pPr marL="266700" indent="-266700">
              <a:lnSpc>
                <a:spcPct val="150000"/>
              </a:lnSpc>
              <a:buBlip>
                <a:blip r:embed="rId2"/>
              </a:buBlip>
            </a:pPr>
            <a:r>
              <a:rPr lang="en-GB" dirty="0" smtClean="0">
                <a:latin typeface="Arial" pitchFamily="34" charset="0"/>
                <a:cs typeface="Arial" pitchFamily="34" charset="0"/>
              </a:rPr>
              <a:t>Early wells drilled down vertically but started to deviate</a:t>
            </a:r>
          </a:p>
          <a:p>
            <a:pPr marL="266700" indent="-266700">
              <a:lnSpc>
                <a:spcPct val="150000"/>
              </a:lnSpc>
              <a:buBlip>
                <a:blip r:embed="rId2"/>
              </a:buBlip>
            </a:pPr>
            <a:r>
              <a:rPr lang="en-GB" dirty="0" smtClean="0">
                <a:latin typeface="Arial" pitchFamily="34" charset="0"/>
                <a:cs typeface="Arial" pitchFamily="34" charset="0"/>
              </a:rPr>
              <a:t>10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 deviation at 3km depth is 500m off vertical – could be into someone else’s reservoir!</a:t>
            </a:r>
          </a:p>
          <a:p>
            <a:pPr marL="266700" indent="-266700">
              <a:lnSpc>
                <a:spcPct val="150000"/>
              </a:lnSpc>
              <a:buBlip>
                <a:blip r:embed="rId2"/>
              </a:buBlip>
            </a:pPr>
            <a:r>
              <a:rPr lang="en-GB" dirty="0" smtClean="0">
                <a:latin typeface="Arial" pitchFamily="34" charset="0"/>
                <a:cs typeface="Arial" pitchFamily="34" charset="0"/>
              </a:rPr>
              <a:t>Developed directional drilling</a:t>
            </a:r>
          </a:p>
          <a:p>
            <a:pPr marL="266700" indent="-266700">
              <a:lnSpc>
                <a:spcPct val="150000"/>
              </a:lnSpc>
              <a:buBlip>
                <a:blip r:embed="rId2"/>
              </a:buBlip>
            </a:pPr>
            <a:r>
              <a:rPr lang="en-GB" dirty="0" smtClean="0">
                <a:latin typeface="Arial" pitchFamily="34" charset="0"/>
                <a:cs typeface="Arial" pitchFamily="34" charset="0"/>
              </a:rPr>
              <a:t>First horizontal drilling in 1920 in Texas – but not commercial success until the 1980s</a:t>
            </a:r>
          </a:p>
          <a:p>
            <a:pPr marL="266700" indent="-266700">
              <a:lnSpc>
                <a:spcPct val="150000"/>
              </a:lnSpc>
              <a:buBlip>
                <a:blip r:embed="rId2"/>
              </a:buBlip>
            </a:pPr>
            <a:r>
              <a:rPr lang="en-GB" dirty="0" smtClean="0">
                <a:latin typeface="Arial" pitchFamily="34" charset="0"/>
                <a:cs typeface="Arial" pitchFamily="34" charset="0"/>
              </a:rPr>
              <a:t>2-3 times more expensive than vertical wells but can enhance production by 15 – 20 times</a:t>
            </a:r>
          </a:p>
          <a:p>
            <a:pPr marL="266700" indent="-266700">
              <a:lnSpc>
                <a:spcPct val="150000"/>
              </a:lnSpc>
              <a:buBlip>
                <a:blip r:embed="rId2"/>
              </a:buBlip>
            </a:pPr>
            <a:r>
              <a:rPr lang="en-GB" dirty="0" smtClean="0">
                <a:latin typeface="Arial" pitchFamily="34" charset="0"/>
                <a:cs typeface="Arial" pitchFamily="34" charset="0"/>
              </a:rPr>
              <a:t>Horizontal wells open new production prospects in sandy reservoirs and in formations with water or gas problems or low permeability</a:t>
            </a:r>
            <a:endParaRPr lang="en-US" dirty="0">
              <a:latin typeface="Arial" pitchFamily="34" charset="0"/>
              <a:cs typeface="Arial" pitchFamily="34" charset="0"/>
            </a:endParaRPr>
          </a:p>
        </p:txBody>
      </p:sp>
      <p:pic>
        <p:nvPicPr>
          <p:cNvPr id="4" name="Picture 2" descr="http://www.mackenziegasproject.com/theProject/_Images/Directionaldrilling.gif"/>
          <p:cNvPicPr>
            <a:picLocks noChangeAspect="1" noChangeArrowheads="1"/>
          </p:cNvPicPr>
          <p:nvPr/>
        </p:nvPicPr>
        <p:blipFill>
          <a:blip r:embed="rId3" cstate="print"/>
          <a:srcRect/>
          <a:stretch>
            <a:fillRect/>
          </a:stretch>
        </p:blipFill>
        <p:spPr bwMode="auto">
          <a:xfrm>
            <a:off x="5869787" y="473872"/>
            <a:ext cx="2428872" cy="2955128"/>
          </a:xfrm>
          <a:prstGeom prst="rect">
            <a:avLst/>
          </a:prstGeom>
          <a:noFill/>
        </p:spPr>
      </p:pic>
      <p:pic>
        <p:nvPicPr>
          <p:cNvPr id="5" name="Picture 6" descr="http://www.epmag.com/Images/August2008/Multilaateral-Extended-reach,-multilateral-drainage-or-bothFigure3.jpg"/>
          <p:cNvPicPr>
            <a:picLocks noChangeAspect="1" noChangeArrowheads="1"/>
          </p:cNvPicPr>
          <p:nvPr/>
        </p:nvPicPr>
        <p:blipFill>
          <a:blip r:embed="rId4" cstate="print"/>
          <a:srcRect/>
          <a:stretch>
            <a:fillRect/>
          </a:stretch>
        </p:blipFill>
        <p:spPr bwMode="auto">
          <a:xfrm>
            <a:off x="5429256" y="3214686"/>
            <a:ext cx="3309934" cy="3194086"/>
          </a:xfrm>
          <a:prstGeom prst="rect">
            <a:avLst/>
          </a:prstGeom>
          <a:noFill/>
        </p:spPr>
      </p:pic>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ukooa.org/issues/drillcuttings/images/directionaldrilling.jpg"/>
          <p:cNvPicPr>
            <a:picLocks noChangeAspect="1" noChangeArrowheads="1"/>
          </p:cNvPicPr>
          <p:nvPr/>
        </p:nvPicPr>
        <p:blipFill>
          <a:blip r:embed="rId2" cstate="print"/>
          <a:srcRect/>
          <a:stretch>
            <a:fillRect/>
          </a:stretch>
        </p:blipFill>
        <p:spPr bwMode="auto">
          <a:xfrm>
            <a:off x="4357687" y="911880"/>
            <a:ext cx="4572032" cy="4684042"/>
          </a:xfrm>
          <a:prstGeom prst="rect">
            <a:avLst/>
          </a:prstGeom>
          <a:noFill/>
        </p:spPr>
      </p:pic>
      <p:sp>
        <p:nvSpPr>
          <p:cNvPr id="3" name="TextBox 2"/>
          <p:cNvSpPr txBox="1"/>
          <p:nvPr/>
        </p:nvSpPr>
        <p:spPr>
          <a:xfrm>
            <a:off x="996916" y="142852"/>
            <a:ext cx="2432076" cy="400110"/>
          </a:xfrm>
          <a:prstGeom prst="rect">
            <a:avLst/>
          </a:prstGeom>
          <a:noFill/>
        </p:spPr>
        <p:txBody>
          <a:bodyPr wrap="none" rtlCol="0">
            <a:spAutoFit/>
          </a:bodyPr>
          <a:lstStyle/>
          <a:p>
            <a:r>
              <a:rPr lang="en-GB" sz="2000" b="1" dirty="0" smtClean="0">
                <a:latin typeface="Arial" pitchFamily="34" charset="0"/>
                <a:cs typeface="Arial" pitchFamily="34" charset="0"/>
              </a:rPr>
              <a:t>Directional drilling</a:t>
            </a:r>
            <a:endParaRPr lang="en-US" sz="2000" b="1" dirty="0">
              <a:latin typeface="Arial" pitchFamily="34" charset="0"/>
              <a:cs typeface="Arial" pitchFamily="34" charset="0"/>
            </a:endParaRPr>
          </a:p>
        </p:txBody>
      </p:sp>
      <p:sp>
        <p:nvSpPr>
          <p:cNvPr id="4" name="TextBox 3"/>
          <p:cNvSpPr txBox="1"/>
          <p:nvPr/>
        </p:nvSpPr>
        <p:spPr>
          <a:xfrm>
            <a:off x="428596" y="1268742"/>
            <a:ext cx="4429156" cy="3970318"/>
          </a:xfrm>
          <a:prstGeom prst="rect">
            <a:avLst/>
          </a:prstGeom>
          <a:noFill/>
        </p:spPr>
        <p:txBody>
          <a:bodyPr wrap="square" rtlCol="0">
            <a:spAutoFit/>
          </a:bodyPr>
          <a:lstStyle/>
          <a:p>
            <a:pPr marL="268288" indent="-268288">
              <a:lnSpc>
                <a:spcPct val="200000"/>
              </a:lnSpc>
              <a:buBlip>
                <a:blip r:embed="rId3"/>
              </a:buBlip>
            </a:pPr>
            <a:r>
              <a:rPr lang="en-GB" dirty="0" smtClean="0">
                <a:latin typeface="Arial" pitchFamily="34" charset="0"/>
                <a:cs typeface="Arial" pitchFamily="34" charset="0"/>
              </a:rPr>
              <a:t>Multiple wells from artificial sources</a:t>
            </a:r>
          </a:p>
          <a:p>
            <a:pPr marL="268288" indent="-268288">
              <a:lnSpc>
                <a:spcPct val="200000"/>
              </a:lnSpc>
              <a:buBlip>
                <a:blip r:embed="rId3"/>
              </a:buBlip>
            </a:pPr>
            <a:r>
              <a:rPr lang="en-GB" dirty="0" smtClean="0">
                <a:latin typeface="Arial" pitchFamily="34" charset="0"/>
                <a:cs typeface="Arial" pitchFamily="34" charset="0"/>
              </a:rPr>
              <a:t>Inaccessible locations</a:t>
            </a:r>
          </a:p>
          <a:p>
            <a:pPr marL="268288" indent="-268288">
              <a:lnSpc>
                <a:spcPct val="200000"/>
              </a:lnSpc>
              <a:buBlip>
                <a:blip r:embed="rId3"/>
              </a:buBlip>
            </a:pPr>
            <a:r>
              <a:rPr lang="en-GB" dirty="0" smtClean="0">
                <a:latin typeface="Arial" pitchFamily="34" charset="0"/>
                <a:cs typeface="Arial" pitchFamily="34" charset="0"/>
              </a:rPr>
              <a:t>Complicated reservoirs</a:t>
            </a:r>
          </a:p>
          <a:p>
            <a:pPr marL="268288" indent="-268288">
              <a:lnSpc>
                <a:spcPct val="200000"/>
              </a:lnSpc>
              <a:buBlip>
                <a:blip r:embed="rId3"/>
              </a:buBlip>
            </a:pPr>
            <a:r>
              <a:rPr lang="en-GB" dirty="0" smtClean="0">
                <a:latin typeface="Arial" pitchFamily="34" charset="0"/>
                <a:cs typeface="Arial" pitchFamily="34" charset="0"/>
              </a:rPr>
              <a:t>Problem formations (e.g. salt dome drilling)</a:t>
            </a:r>
          </a:p>
          <a:p>
            <a:pPr marL="268288" indent="-268288">
              <a:lnSpc>
                <a:spcPct val="200000"/>
              </a:lnSpc>
              <a:buBlip>
                <a:blip r:embed="rId3"/>
              </a:buBlip>
            </a:pPr>
            <a:r>
              <a:rPr lang="en-GB" dirty="0" smtClean="0">
                <a:latin typeface="Arial" pitchFamily="34" charset="0"/>
                <a:cs typeface="Arial" pitchFamily="34" charset="0"/>
              </a:rPr>
              <a:t>Sidetracking</a:t>
            </a:r>
          </a:p>
          <a:p>
            <a:pPr marL="268288" indent="-268288">
              <a:lnSpc>
                <a:spcPct val="200000"/>
              </a:lnSpc>
              <a:buBlip>
                <a:blip r:embed="rId3"/>
              </a:buBlip>
            </a:pPr>
            <a:r>
              <a:rPr lang="en-GB" dirty="0" smtClean="0">
                <a:latin typeface="Arial" pitchFamily="34" charset="0"/>
                <a:cs typeface="Arial" pitchFamily="34" charset="0"/>
              </a:rPr>
              <a:t>Relief wells</a:t>
            </a:r>
            <a:endParaRPr lang="en-US" dirty="0">
              <a:latin typeface="Arial" pitchFamily="34" charset="0"/>
              <a:cs typeface="Arial" pitchFamily="34" charset="0"/>
            </a:endParaRPr>
          </a:p>
        </p:txBody>
      </p:sp>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http://www.aapg.org/explorer/2005/04apr/3dvisual.jpg"/>
          <p:cNvPicPr>
            <a:picLocks noChangeAspect="1" noChangeArrowheads="1"/>
          </p:cNvPicPr>
          <p:nvPr/>
        </p:nvPicPr>
        <p:blipFill>
          <a:blip r:embed="rId2" cstate="print"/>
          <a:srcRect/>
          <a:stretch>
            <a:fillRect/>
          </a:stretch>
        </p:blipFill>
        <p:spPr bwMode="auto">
          <a:xfrm>
            <a:off x="4714876" y="3071810"/>
            <a:ext cx="4261749" cy="3314693"/>
          </a:xfrm>
          <a:prstGeom prst="rect">
            <a:avLst/>
          </a:prstGeom>
          <a:noFill/>
        </p:spPr>
      </p:pic>
      <p:sp>
        <p:nvSpPr>
          <p:cNvPr id="3" name="Rectangle 2"/>
          <p:cNvSpPr/>
          <p:nvPr/>
        </p:nvSpPr>
        <p:spPr>
          <a:xfrm>
            <a:off x="857224" y="642918"/>
            <a:ext cx="8072494" cy="2169825"/>
          </a:xfrm>
          <a:prstGeom prst="rect">
            <a:avLst/>
          </a:prstGeom>
        </p:spPr>
        <p:txBody>
          <a:bodyPr wrap="square">
            <a:spAutoFit/>
          </a:bodyPr>
          <a:lstStyle/>
          <a:p>
            <a:pPr marL="266700" indent="-266700">
              <a:lnSpc>
                <a:spcPct val="150000"/>
              </a:lnSpc>
              <a:buBlip>
                <a:blip r:embed="rId3"/>
              </a:buBlip>
            </a:pPr>
            <a:r>
              <a:rPr lang="en-GB" dirty="0" smtClean="0">
                <a:latin typeface="Arial" pitchFamily="34" charset="0"/>
                <a:cs typeface="Arial" pitchFamily="34" charset="0"/>
              </a:rPr>
              <a:t>Extended reach drilling is where the horizontal component is &gt;2x vertical</a:t>
            </a:r>
          </a:p>
          <a:p>
            <a:pPr marL="266700" indent="-266700">
              <a:lnSpc>
                <a:spcPct val="150000"/>
              </a:lnSpc>
              <a:buBlip>
                <a:blip r:embed="rId3"/>
              </a:buBlip>
            </a:pPr>
            <a:r>
              <a:rPr lang="en-GB" dirty="0" smtClean="0">
                <a:latin typeface="Arial" pitchFamily="34" charset="0"/>
                <a:cs typeface="Arial" pitchFamily="34" charset="0"/>
              </a:rPr>
              <a:t>BP </a:t>
            </a:r>
            <a:r>
              <a:rPr lang="en-GB" dirty="0" err="1" smtClean="0">
                <a:latin typeface="Arial" pitchFamily="34" charset="0"/>
                <a:cs typeface="Arial" pitchFamily="34" charset="0"/>
              </a:rPr>
              <a:t>Wytch</a:t>
            </a:r>
            <a:r>
              <a:rPr lang="en-GB" dirty="0" smtClean="0">
                <a:latin typeface="Arial" pitchFamily="34" charset="0"/>
                <a:cs typeface="Arial" pitchFamily="34" charset="0"/>
              </a:rPr>
              <a:t> Farm in Dorset in 1999 </a:t>
            </a:r>
          </a:p>
          <a:p>
            <a:pPr marL="723900" lvl="1" indent="-266700">
              <a:lnSpc>
                <a:spcPct val="150000"/>
              </a:lnSpc>
              <a:buBlip>
                <a:blip r:embed="rId3"/>
              </a:buBlip>
            </a:pPr>
            <a:r>
              <a:rPr lang="en-GB" dirty="0" smtClean="0">
                <a:latin typeface="Arial" pitchFamily="34" charset="0"/>
                <a:cs typeface="Arial" pitchFamily="34" charset="0"/>
              </a:rPr>
              <a:t>Vertical well – 1638m</a:t>
            </a:r>
          </a:p>
          <a:p>
            <a:pPr marL="723900" lvl="1" indent="-266700">
              <a:lnSpc>
                <a:spcPct val="150000"/>
              </a:lnSpc>
              <a:buBlip>
                <a:blip r:embed="rId3"/>
              </a:buBlip>
            </a:pPr>
            <a:r>
              <a:rPr lang="en-GB" dirty="0" smtClean="0">
                <a:latin typeface="Arial" pitchFamily="34" charset="0"/>
                <a:cs typeface="Arial" pitchFamily="34" charset="0"/>
              </a:rPr>
              <a:t>Horizontal – 10,728m</a:t>
            </a:r>
          </a:p>
          <a:p>
            <a:pPr marL="723900" lvl="1" indent="-266700">
              <a:lnSpc>
                <a:spcPct val="150000"/>
              </a:lnSpc>
              <a:buBlip>
                <a:blip r:embed="rId3"/>
              </a:buBlip>
            </a:pPr>
            <a:r>
              <a:rPr lang="en-GB" dirty="0" smtClean="0">
                <a:latin typeface="Arial" pitchFamily="34" charset="0"/>
                <a:cs typeface="Arial" pitchFamily="34" charset="0"/>
              </a:rPr>
              <a:t>Goes from land out to reservoir under Poole Bay</a:t>
            </a:r>
          </a:p>
        </p:txBody>
      </p:sp>
      <p:sp>
        <p:nvSpPr>
          <p:cNvPr id="4" name="TextBox 3"/>
          <p:cNvSpPr txBox="1"/>
          <p:nvPr/>
        </p:nvSpPr>
        <p:spPr>
          <a:xfrm>
            <a:off x="857224" y="171370"/>
            <a:ext cx="2263761" cy="400110"/>
          </a:xfrm>
          <a:prstGeom prst="rect">
            <a:avLst/>
          </a:prstGeom>
          <a:noFill/>
        </p:spPr>
        <p:txBody>
          <a:bodyPr wrap="none" rtlCol="0">
            <a:spAutoFit/>
          </a:bodyPr>
          <a:lstStyle/>
          <a:p>
            <a:r>
              <a:rPr lang="en-GB" sz="2000" b="1" dirty="0" smtClean="0">
                <a:latin typeface="Arial" pitchFamily="34" charset="0"/>
                <a:cs typeface="Arial" pitchFamily="34" charset="0"/>
              </a:rPr>
              <a:t>Extended drilling</a:t>
            </a:r>
            <a:endParaRPr lang="en-US" sz="2000" b="1" dirty="0">
              <a:latin typeface="Arial" pitchFamily="34" charset="0"/>
              <a:cs typeface="Arial" pitchFamily="34" charset="0"/>
            </a:endParaRPr>
          </a:p>
        </p:txBody>
      </p:sp>
      <p:pic>
        <p:nvPicPr>
          <p:cNvPr id="102404" name="Picture 4" descr="http://www.pandct.com/images/spot/SPOT19731_Yokogawa%20UK.%20Wytch%20Farm.jpg"/>
          <p:cNvPicPr>
            <a:picLocks noChangeAspect="1" noChangeArrowheads="1"/>
          </p:cNvPicPr>
          <p:nvPr/>
        </p:nvPicPr>
        <p:blipFill>
          <a:blip r:embed="rId4" cstate="print"/>
          <a:srcRect/>
          <a:stretch>
            <a:fillRect/>
          </a:stretch>
        </p:blipFill>
        <p:spPr bwMode="auto">
          <a:xfrm>
            <a:off x="71406" y="3071810"/>
            <a:ext cx="4430026" cy="3314702"/>
          </a:xfrm>
          <a:prstGeom prst="rect">
            <a:avLst/>
          </a:prstGeom>
          <a:noFill/>
        </p:spPr>
      </p:pic>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superstrikecharters.com/images/8-t.jpg"/>
          <p:cNvPicPr>
            <a:picLocks noChangeAspect="1" noChangeArrowheads="1"/>
          </p:cNvPicPr>
          <p:nvPr/>
        </p:nvPicPr>
        <p:blipFill>
          <a:blip r:embed="rId2" cstate="print"/>
          <a:srcRect/>
          <a:stretch>
            <a:fillRect/>
          </a:stretch>
        </p:blipFill>
        <p:spPr bwMode="auto">
          <a:xfrm>
            <a:off x="6786578" y="524633"/>
            <a:ext cx="2071702" cy="1332731"/>
          </a:xfrm>
          <a:prstGeom prst="rect">
            <a:avLst/>
          </a:prstGeom>
          <a:noFill/>
        </p:spPr>
      </p:pic>
      <p:pic>
        <p:nvPicPr>
          <p:cNvPr id="41988" name="Picture 4" descr="http://upload.wikimedia.org/wikipedia/commons/thumb/1/1f/Blue_Water_Rig_No._1.JPG/250px-Blue_Water_Rig_No._1.JPG"/>
          <p:cNvPicPr>
            <a:picLocks noChangeAspect="1" noChangeArrowheads="1"/>
          </p:cNvPicPr>
          <p:nvPr/>
        </p:nvPicPr>
        <p:blipFill>
          <a:blip r:embed="rId3" cstate="print"/>
          <a:srcRect/>
          <a:stretch>
            <a:fillRect/>
          </a:stretch>
        </p:blipFill>
        <p:spPr bwMode="auto">
          <a:xfrm>
            <a:off x="6877127" y="4255783"/>
            <a:ext cx="1890604" cy="1376360"/>
          </a:xfrm>
          <a:prstGeom prst="rect">
            <a:avLst/>
          </a:prstGeom>
          <a:noFill/>
        </p:spPr>
      </p:pic>
      <p:pic>
        <p:nvPicPr>
          <p:cNvPr id="41990" name="Picture 6" descr="http://www.rigmuseum.com/pictures/charclr2.gif"/>
          <p:cNvPicPr>
            <a:picLocks noChangeAspect="1" noChangeArrowheads="1"/>
          </p:cNvPicPr>
          <p:nvPr/>
        </p:nvPicPr>
        <p:blipFill>
          <a:blip r:embed="rId4" cstate="print"/>
          <a:srcRect/>
          <a:stretch>
            <a:fillRect/>
          </a:stretch>
        </p:blipFill>
        <p:spPr bwMode="auto">
          <a:xfrm>
            <a:off x="6929454" y="2258814"/>
            <a:ext cx="1785950" cy="1455938"/>
          </a:xfrm>
          <a:prstGeom prst="rect">
            <a:avLst/>
          </a:prstGeom>
          <a:noFill/>
        </p:spPr>
      </p:pic>
      <p:sp>
        <p:nvSpPr>
          <p:cNvPr id="5" name="TextBox 4"/>
          <p:cNvSpPr txBox="1"/>
          <p:nvPr/>
        </p:nvSpPr>
        <p:spPr>
          <a:xfrm>
            <a:off x="5072066" y="2525118"/>
            <a:ext cx="1428760" cy="923330"/>
          </a:xfrm>
          <a:prstGeom prst="rect">
            <a:avLst/>
          </a:prstGeom>
          <a:noFill/>
        </p:spPr>
        <p:txBody>
          <a:bodyPr wrap="square" rtlCol="0">
            <a:spAutoFit/>
          </a:bodyPr>
          <a:lstStyle/>
          <a:p>
            <a:pPr algn="ctr"/>
            <a:r>
              <a:rPr lang="en-GB" dirty="0" smtClean="0">
                <a:latin typeface="Arial" pitchFamily="34" charset="0"/>
                <a:cs typeface="Arial" pitchFamily="34" charset="0"/>
              </a:rPr>
              <a:t>Mr Charlie Drilling Rig</a:t>
            </a:r>
          </a:p>
          <a:p>
            <a:pPr algn="ctr"/>
            <a:r>
              <a:rPr lang="en-GB" dirty="0" smtClean="0">
                <a:latin typeface="Arial" pitchFamily="34" charset="0"/>
                <a:cs typeface="Arial" pitchFamily="34" charset="0"/>
              </a:rPr>
              <a:t>1953</a:t>
            </a:r>
            <a:endParaRPr lang="en-US" dirty="0">
              <a:latin typeface="Arial" pitchFamily="34" charset="0"/>
              <a:cs typeface="Arial" pitchFamily="34" charset="0"/>
            </a:endParaRPr>
          </a:p>
        </p:txBody>
      </p:sp>
      <p:sp>
        <p:nvSpPr>
          <p:cNvPr id="6" name="TextBox 5"/>
          <p:cNvSpPr txBox="1"/>
          <p:nvPr/>
        </p:nvSpPr>
        <p:spPr>
          <a:xfrm>
            <a:off x="4786315" y="729333"/>
            <a:ext cx="2000263" cy="923330"/>
          </a:xfrm>
          <a:prstGeom prst="rect">
            <a:avLst/>
          </a:prstGeom>
          <a:noFill/>
        </p:spPr>
        <p:txBody>
          <a:bodyPr wrap="square" rtlCol="0">
            <a:spAutoFit/>
          </a:bodyPr>
          <a:lstStyle/>
          <a:p>
            <a:pPr algn="ctr"/>
            <a:r>
              <a:rPr lang="en-GB" dirty="0" smtClean="0">
                <a:latin typeface="Arial" pitchFamily="34" charset="0"/>
                <a:cs typeface="Arial" pitchFamily="34" charset="0"/>
              </a:rPr>
              <a:t>First Submersible rig Breton Rig 20</a:t>
            </a:r>
          </a:p>
          <a:p>
            <a:pPr algn="ctr"/>
            <a:r>
              <a:rPr lang="en-GB" dirty="0" smtClean="0">
                <a:latin typeface="Arial" pitchFamily="34" charset="0"/>
                <a:cs typeface="Arial" pitchFamily="34" charset="0"/>
              </a:rPr>
              <a:t>1949</a:t>
            </a:r>
            <a:endParaRPr lang="en-US" dirty="0">
              <a:latin typeface="Arial" pitchFamily="34" charset="0"/>
              <a:cs typeface="Arial" pitchFamily="34" charset="0"/>
            </a:endParaRPr>
          </a:p>
        </p:txBody>
      </p:sp>
      <p:sp>
        <p:nvSpPr>
          <p:cNvPr id="7" name="TextBox 6"/>
          <p:cNvSpPr txBox="1"/>
          <p:nvPr/>
        </p:nvSpPr>
        <p:spPr>
          <a:xfrm>
            <a:off x="5072066" y="4205299"/>
            <a:ext cx="1571636" cy="1477328"/>
          </a:xfrm>
          <a:prstGeom prst="rect">
            <a:avLst/>
          </a:prstGeom>
          <a:noFill/>
        </p:spPr>
        <p:txBody>
          <a:bodyPr wrap="square" rtlCol="0">
            <a:spAutoFit/>
          </a:bodyPr>
          <a:lstStyle/>
          <a:p>
            <a:pPr algn="ctr"/>
            <a:r>
              <a:rPr lang="en-GB" dirty="0" smtClean="0">
                <a:latin typeface="Arial" pitchFamily="34" charset="0"/>
                <a:cs typeface="Arial" pitchFamily="34" charset="0"/>
              </a:rPr>
              <a:t>First semi-submersible </a:t>
            </a:r>
            <a:r>
              <a:rPr lang="en-GB" dirty="0" err="1" smtClean="0">
                <a:latin typeface="Arial" pitchFamily="34" charset="0"/>
                <a:cs typeface="Arial" pitchFamily="34" charset="0"/>
              </a:rPr>
              <a:t>Bluewater</a:t>
            </a:r>
            <a:r>
              <a:rPr lang="en-GB" dirty="0" smtClean="0">
                <a:latin typeface="Arial" pitchFamily="34" charset="0"/>
                <a:cs typeface="Arial" pitchFamily="34" charset="0"/>
              </a:rPr>
              <a:t> 1 in Gulf of Mexico 1961</a:t>
            </a:r>
            <a:endParaRPr lang="en-US" dirty="0">
              <a:latin typeface="Arial" pitchFamily="34" charset="0"/>
              <a:cs typeface="Arial" pitchFamily="34" charset="0"/>
            </a:endParaRPr>
          </a:p>
        </p:txBody>
      </p:sp>
      <p:pic>
        <p:nvPicPr>
          <p:cNvPr id="41992" name="Picture 8" descr="Drake Oil Well"/>
          <p:cNvPicPr>
            <a:picLocks noChangeAspect="1" noChangeArrowheads="1"/>
          </p:cNvPicPr>
          <p:nvPr/>
        </p:nvPicPr>
        <p:blipFill>
          <a:blip r:embed="rId5" cstate="print"/>
          <a:srcRect/>
          <a:stretch>
            <a:fillRect/>
          </a:stretch>
        </p:blipFill>
        <p:spPr bwMode="auto">
          <a:xfrm>
            <a:off x="2348490" y="642918"/>
            <a:ext cx="1985350" cy="3224208"/>
          </a:xfrm>
          <a:prstGeom prst="rect">
            <a:avLst/>
          </a:prstGeom>
          <a:noFill/>
        </p:spPr>
      </p:pic>
      <p:sp>
        <p:nvSpPr>
          <p:cNvPr id="9" name="TextBox 8"/>
          <p:cNvSpPr txBox="1"/>
          <p:nvPr/>
        </p:nvSpPr>
        <p:spPr>
          <a:xfrm>
            <a:off x="243575" y="928670"/>
            <a:ext cx="1970971" cy="1477328"/>
          </a:xfrm>
          <a:prstGeom prst="rect">
            <a:avLst/>
          </a:prstGeom>
          <a:noFill/>
        </p:spPr>
        <p:txBody>
          <a:bodyPr wrap="square" rtlCol="0">
            <a:spAutoFit/>
          </a:bodyPr>
          <a:lstStyle/>
          <a:p>
            <a:r>
              <a:rPr lang="en-GB" dirty="0" smtClean="0">
                <a:latin typeface="Arial" pitchFamily="34" charset="0"/>
                <a:cs typeface="Arial" pitchFamily="34" charset="0"/>
              </a:rPr>
              <a:t>First oil well in USA -Drake Oil well, Titusville, Pennsylvania</a:t>
            </a:r>
          </a:p>
          <a:p>
            <a:r>
              <a:rPr lang="en-GB" dirty="0" smtClean="0">
                <a:latin typeface="Arial" pitchFamily="34" charset="0"/>
                <a:cs typeface="Arial" pitchFamily="34" charset="0"/>
              </a:rPr>
              <a:t>1859</a:t>
            </a:r>
            <a:endParaRPr lang="en-US" dirty="0">
              <a:latin typeface="Arial" pitchFamily="34" charset="0"/>
              <a:cs typeface="Arial" pitchFamily="34" charset="0"/>
            </a:endParaRPr>
          </a:p>
        </p:txBody>
      </p:sp>
      <p:pic>
        <p:nvPicPr>
          <p:cNvPr id="41994" name="Picture 10" descr="http://www.spindletop.org/images/tour/sidegusher1.jpg"/>
          <p:cNvPicPr>
            <a:picLocks noChangeAspect="1" noChangeArrowheads="1"/>
          </p:cNvPicPr>
          <p:nvPr/>
        </p:nvPicPr>
        <p:blipFill>
          <a:blip r:embed="rId6" cstate="print"/>
          <a:srcRect/>
          <a:stretch>
            <a:fillRect/>
          </a:stretch>
        </p:blipFill>
        <p:spPr bwMode="auto">
          <a:xfrm>
            <a:off x="928662" y="4000504"/>
            <a:ext cx="3405178" cy="2301900"/>
          </a:xfrm>
          <a:prstGeom prst="rect">
            <a:avLst/>
          </a:prstGeom>
          <a:noFill/>
        </p:spPr>
      </p:pic>
      <p:sp>
        <p:nvSpPr>
          <p:cNvPr id="11" name="TextBox 10"/>
          <p:cNvSpPr txBox="1"/>
          <p:nvPr/>
        </p:nvSpPr>
        <p:spPr>
          <a:xfrm>
            <a:off x="243575" y="4000504"/>
            <a:ext cx="2685351" cy="369332"/>
          </a:xfrm>
          <a:prstGeom prst="rect">
            <a:avLst/>
          </a:prstGeom>
          <a:noFill/>
        </p:spPr>
        <p:txBody>
          <a:bodyPr wrap="none" rtlCol="0">
            <a:spAutoFit/>
          </a:bodyPr>
          <a:lstStyle/>
          <a:p>
            <a:r>
              <a:rPr lang="en-GB" dirty="0" smtClean="0">
                <a:latin typeface="Arial" pitchFamily="34" charset="0"/>
                <a:cs typeface="Arial" pitchFamily="34" charset="0"/>
              </a:rPr>
              <a:t>Spindle top gusher 1907</a:t>
            </a:r>
            <a:endParaRPr lang="en-US" dirty="0">
              <a:latin typeface="Arial" pitchFamily="34" charset="0"/>
              <a:cs typeface="Arial" pitchFamily="34" charset="0"/>
            </a:endParaRPr>
          </a:p>
        </p:txBody>
      </p:sp>
      <p:sp>
        <p:nvSpPr>
          <p:cNvPr id="12" name="TextBox 11"/>
          <p:cNvSpPr txBox="1"/>
          <p:nvPr/>
        </p:nvSpPr>
        <p:spPr>
          <a:xfrm>
            <a:off x="857224" y="171370"/>
            <a:ext cx="3815468" cy="400110"/>
          </a:xfrm>
          <a:prstGeom prst="rect">
            <a:avLst/>
          </a:prstGeom>
          <a:noFill/>
        </p:spPr>
        <p:txBody>
          <a:bodyPr wrap="none" rtlCol="0">
            <a:spAutoFit/>
          </a:bodyPr>
          <a:lstStyle/>
          <a:p>
            <a:r>
              <a:rPr lang="en-GB" sz="2000" b="1" dirty="0" smtClean="0">
                <a:latin typeface="Arial" pitchFamily="34" charset="0"/>
                <a:cs typeface="Arial" pitchFamily="34" charset="0"/>
              </a:rPr>
              <a:t>Developments in Drilling Rigs</a:t>
            </a:r>
            <a:endParaRPr lang="en-US" sz="2000" b="1" dirty="0">
              <a:latin typeface="Arial" pitchFamily="34" charset="0"/>
              <a:cs typeface="Arial" pitchFamily="34" charset="0"/>
            </a:endParaRPr>
          </a:p>
        </p:txBody>
      </p:sp>
      <p:sp>
        <p:nvSpPr>
          <p:cNvPr id="13" name="TextBox 12"/>
          <p:cNvSpPr txBox="1"/>
          <p:nvPr/>
        </p:nvSpPr>
        <p:spPr>
          <a:xfrm>
            <a:off x="243575" y="2428868"/>
            <a:ext cx="1785950" cy="1477328"/>
          </a:xfrm>
          <a:prstGeom prst="rect">
            <a:avLst/>
          </a:prstGeom>
          <a:noFill/>
        </p:spPr>
        <p:txBody>
          <a:bodyPr wrap="square" rtlCol="0">
            <a:spAutoFit/>
          </a:bodyPr>
          <a:lstStyle/>
          <a:p>
            <a:r>
              <a:rPr lang="en-GB" dirty="0" smtClean="0">
                <a:latin typeface="Arial" pitchFamily="34" charset="0"/>
                <a:cs typeface="Arial" pitchFamily="34" charset="0"/>
              </a:rPr>
              <a:t>First offshore well in USA off Southern California in 1897</a:t>
            </a:r>
            <a:endParaRPr lang="en-US" dirty="0">
              <a:latin typeface="Arial" pitchFamily="34" charset="0"/>
              <a:cs typeface="Arial" pitchFamily="34" charset="0"/>
            </a:endParaRPr>
          </a:p>
        </p:txBody>
      </p:sp>
      <p:sp>
        <p:nvSpPr>
          <p:cNvPr id="14" name="Rectangle 1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00" y="857232"/>
            <a:ext cx="6301725" cy="5442516"/>
          </a:xfrm>
          <a:prstGeom prst="rect">
            <a:avLst/>
          </a:prstGeom>
          <a:noFill/>
        </p:spPr>
        <p:txBody>
          <a:bodyPr wrap="none" rtlCol="0">
            <a:spAutoFit/>
          </a:bodyPr>
          <a:lstStyle/>
          <a:p>
            <a:pPr>
              <a:lnSpc>
                <a:spcPct val="150000"/>
              </a:lnSpc>
            </a:pPr>
            <a:r>
              <a:rPr lang="en-GB" b="1" dirty="0" smtClean="0">
                <a:latin typeface="Arial" pitchFamily="34" charset="0"/>
                <a:cs typeface="Arial" pitchFamily="34" charset="0"/>
              </a:rPr>
              <a:t>Discovery class drill ships</a:t>
            </a:r>
          </a:p>
          <a:p>
            <a:pPr marL="266700" indent="-266700">
              <a:lnSpc>
                <a:spcPct val="150000"/>
              </a:lnSpc>
              <a:buBlip>
                <a:blip r:embed="rId2"/>
              </a:buBlip>
            </a:pPr>
            <a:r>
              <a:rPr lang="en-GB" dirty="0" smtClean="0">
                <a:latin typeface="Arial" pitchFamily="34" charset="0"/>
                <a:cs typeface="Arial" pitchFamily="34" charset="0"/>
              </a:rPr>
              <a:t>Allow drilling in water</a:t>
            </a:r>
          </a:p>
          <a:p>
            <a:pPr marL="266700" indent="-266700">
              <a:lnSpc>
                <a:spcPct val="150000"/>
              </a:lnSpc>
              <a:buBlip>
                <a:blip r:embed="rId2"/>
              </a:buBlip>
            </a:pPr>
            <a:r>
              <a:rPr lang="en-GB" dirty="0" smtClean="0">
                <a:latin typeface="Arial" pitchFamily="34" charset="0"/>
                <a:cs typeface="Arial" pitchFamily="34" charset="0"/>
              </a:rPr>
              <a:t>Developed in 1970s</a:t>
            </a:r>
          </a:p>
          <a:p>
            <a:pPr marL="266700" indent="-266700">
              <a:lnSpc>
                <a:spcPct val="150000"/>
              </a:lnSpc>
              <a:buBlip>
                <a:blip r:embed="rId2"/>
              </a:buBlip>
            </a:pPr>
            <a:r>
              <a:rPr lang="en-GB" dirty="0" smtClean="0">
                <a:latin typeface="Arial" pitchFamily="34" charset="0"/>
                <a:cs typeface="Arial" pitchFamily="34" charset="0"/>
              </a:rPr>
              <a:t>By 2006 there were 650 worldwide</a:t>
            </a:r>
          </a:p>
          <a:p>
            <a:pPr marL="266700" indent="-266700">
              <a:lnSpc>
                <a:spcPct val="150000"/>
              </a:lnSpc>
              <a:buBlip>
                <a:blip r:embed="rId2"/>
              </a:buBlip>
            </a:pPr>
            <a:r>
              <a:rPr lang="en-GB" dirty="0" smtClean="0">
                <a:latin typeface="Arial" pitchFamily="34" charset="0"/>
                <a:cs typeface="Arial" pitchFamily="34" charset="0"/>
              </a:rPr>
              <a:t>Discovery deep seas – 5</a:t>
            </a:r>
            <a:r>
              <a:rPr lang="en-GB" baseline="30000" dirty="0" smtClean="0">
                <a:latin typeface="Arial" pitchFamily="34" charset="0"/>
                <a:cs typeface="Arial" pitchFamily="34" charset="0"/>
              </a:rPr>
              <a:t>th</a:t>
            </a:r>
            <a:r>
              <a:rPr lang="en-GB" dirty="0" smtClean="0">
                <a:latin typeface="Arial" pitchFamily="34" charset="0"/>
                <a:cs typeface="Arial" pitchFamily="34" charset="0"/>
              </a:rPr>
              <a:t> generation</a:t>
            </a:r>
          </a:p>
          <a:p>
            <a:pPr marL="266700" indent="-266700">
              <a:lnSpc>
                <a:spcPct val="150000"/>
              </a:lnSpc>
              <a:buBlip>
                <a:blip r:embed="rId2"/>
              </a:buBlip>
            </a:pPr>
            <a:r>
              <a:rPr lang="en-GB" dirty="0" smtClean="0">
                <a:latin typeface="Arial" pitchFamily="34" charset="0"/>
                <a:cs typeface="Arial" pitchFamily="34" charset="0"/>
              </a:rPr>
              <a:t>Works in ultra-deep waters (&gt;1.5 km (5000 ft)</a:t>
            </a:r>
          </a:p>
          <a:p>
            <a:pPr>
              <a:lnSpc>
                <a:spcPct val="150000"/>
              </a:lnSpc>
            </a:pPr>
            <a:endParaRPr lang="en-GB" dirty="0" smtClean="0">
              <a:latin typeface="Arial" pitchFamily="34" charset="0"/>
              <a:cs typeface="Arial" pitchFamily="34" charset="0"/>
            </a:endParaRPr>
          </a:p>
          <a:p>
            <a:pPr>
              <a:lnSpc>
                <a:spcPct val="150000"/>
              </a:lnSpc>
            </a:pPr>
            <a:r>
              <a:rPr lang="en-GB" b="1" dirty="0" smtClean="0">
                <a:latin typeface="Arial" pitchFamily="34" charset="0"/>
                <a:cs typeface="Arial" pitchFamily="34" charset="0"/>
              </a:rPr>
              <a:t>Jack 2 test well in Gulf of Mexico</a:t>
            </a:r>
          </a:p>
          <a:p>
            <a:pPr marL="266700" indent="-266700">
              <a:lnSpc>
                <a:spcPct val="150000"/>
              </a:lnSpc>
              <a:buBlip>
                <a:blip r:embed="rId2"/>
              </a:buBlip>
            </a:pPr>
            <a:r>
              <a:rPr lang="en-GB" dirty="0" smtClean="0">
                <a:latin typeface="Arial" pitchFamily="34" charset="0"/>
                <a:cs typeface="Arial" pitchFamily="34" charset="0"/>
              </a:rPr>
              <a:t>282 km offshore</a:t>
            </a:r>
          </a:p>
          <a:p>
            <a:pPr marL="266700" indent="-266700">
              <a:lnSpc>
                <a:spcPct val="150000"/>
              </a:lnSpc>
              <a:buBlip>
                <a:blip r:embed="rId2"/>
              </a:buBlip>
            </a:pPr>
            <a:r>
              <a:rPr lang="en-GB" dirty="0" smtClean="0">
                <a:latin typeface="Arial" pitchFamily="34" charset="0"/>
                <a:cs typeface="Arial" pitchFamily="34" charset="0"/>
              </a:rPr>
              <a:t>Water 2.1 km deep</a:t>
            </a:r>
          </a:p>
          <a:p>
            <a:pPr marL="266700" indent="-266700">
              <a:lnSpc>
                <a:spcPct val="150000"/>
              </a:lnSpc>
              <a:buBlip>
                <a:blip r:embed="rId2"/>
              </a:buBlip>
            </a:pPr>
            <a:r>
              <a:rPr lang="en-GB" dirty="0" smtClean="0">
                <a:latin typeface="Arial" pitchFamily="34" charset="0"/>
                <a:cs typeface="Arial" pitchFamily="34" charset="0"/>
              </a:rPr>
              <a:t>Well depth 6 km</a:t>
            </a:r>
          </a:p>
          <a:p>
            <a:pPr marL="266700" indent="-266700">
              <a:lnSpc>
                <a:spcPct val="150000"/>
              </a:lnSpc>
              <a:buBlip>
                <a:blip r:embed="rId2"/>
              </a:buBlip>
            </a:pPr>
            <a:r>
              <a:rPr lang="en-GB" dirty="0" smtClean="0">
                <a:latin typeface="Arial" pitchFamily="34" charset="0"/>
                <a:cs typeface="Arial" pitchFamily="34" charset="0"/>
              </a:rPr>
              <a:t>Total drilling depth 8.59km</a:t>
            </a:r>
          </a:p>
          <a:p>
            <a:pPr marL="266700" indent="-266700">
              <a:lnSpc>
                <a:spcPct val="150000"/>
              </a:lnSpc>
              <a:buBlip>
                <a:blip r:embed="rId2"/>
              </a:buBlip>
            </a:pPr>
            <a:r>
              <a:rPr lang="en-GB" dirty="0" smtClean="0">
                <a:latin typeface="Arial" pitchFamily="34" charset="0"/>
                <a:cs typeface="Arial" pitchFamily="34" charset="0"/>
              </a:rPr>
              <a:t>Field estimated at 3 – 15 billion – 50% of US oil reserves!</a:t>
            </a:r>
            <a:endParaRPr lang="en-US" dirty="0">
              <a:latin typeface="Arial" pitchFamily="34" charset="0"/>
              <a:cs typeface="Arial" pitchFamily="34" charset="0"/>
            </a:endParaRPr>
          </a:p>
        </p:txBody>
      </p:sp>
      <p:sp>
        <p:nvSpPr>
          <p:cNvPr id="4" name="TextBox 3"/>
          <p:cNvSpPr txBox="1"/>
          <p:nvPr/>
        </p:nvSpPr>
        <p:spPr>
          <a:xfrm>
            <a:off x="857224" y="171370"/>
            <a:ext cx="3815468" cy="400110"/>
          </a:xfrm>
          <a:prstGeom prst="rect">
            <a:avLst/>
          </a:prstGeom>
          <a:noFill/>
        </p:spPr>
        <p:txBody>
          <a:bodyPr wrap="none" rtlCol="0">
            <a:spAutoFit/>
          </a:bodyPr>
          <a:lstStyle/>
          <a:p>
            <a:r>
              <a:rPr lang="en-GB" sz="2000" b="1" dirty="0" smtClean="0">
                <a:latin typeface="Arial" pitchFamily="34" charset="0"/>
                <a:cs typeface="Arial" pitchFamily="34" charset="0"/>
              </a:rPr>
              <a:t>Developments in Drilling Rigs</a:t>
            </a:r>
            <a:endParaRPr lang="en-US" sz="2000" b="1" dirty="0">
              <a:latin typeface="Arial" pitchFamily="34" charset="0"/>
              <a:cs typeface="Arial" pitchFamily="34" charset="0"/>
            </a:endParaRPr>
          </a:p>
        </p:txBody>
      </p:sp>
      <p:pic>
        <p:nvPicPr>
          <p:cNvPr id="98308" name="Picture 4" descr="http://www.nodeproject.no/images.php/large/254/NOV%20Drillship%20June%202009.jpg"/>
          <p:cNvPicPr>
            <a:picLocks noChangeAspect="1" noChangeArrowheads="1"/>
          </p:cNvPicPr>
          <p:nvPr/>
        </p:nvPicPr>
        <p:blipFill>
          <a:blip r:embed="rId3" cstate="print"/>
          <a:srcRect/>
          <a:stretch>
            <a:fillRect/>
          </a:stretch>
        </p:blipFill>
        <p:spPr bwMode="auto">
          <a:xfrm>
            <a:off x="6000780" y="928670"/>
            <a:ext cx="2857500" cy="2143125"/>
          </a:xfrm>
          <a:prstGeom prst="rect">
            <a:avLst/>
          </a:prstGeom>
          <a:noFill/>
        </p:spPr>
      </p:pic>
      <p:pic>
        <p:nvPicPr>
          <p:cNvPr id="98310" name="Picture 6" descr="http://www.badaueonline.com.br/Fotos/petroleo.jpg"/>
          <p:cNvPicPr>
            <a:picLocks noChangeAspect="1" noChangeArrowheads="1"/>
          </p:cNvPicPr>
          <p:nvPr/>
        </p:nvPicPr>
        <p:blipFill>
          <a:blip r:embed="rId4" cstate="print"/>
          <a:srcRect/>
          <a:stretch>
            <a:fillRect/>
          </a:stretch>
        </p:blipFill>
        <p:spPr bwMode="auto">
          <a:xfrm>
            <a:off x="7929586" y="4643446"/>
            <a:ext cx="928694" cy="882260"/>
          </a:xfrm>
          <a:prstGeom prst="rect">
            <a:avLst/>
          </a:prstGeom>
          <a:noFill/>
        </p:spPr>
      </p:pic>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43010" name="Picture 2" descr="http://www.hamburger-bildungsserver.de/ozean/rohstoff/rohstoff-205b.gif"/>
          <p:cNvPicPr>
            <a:picLocks noChangeAspect="1" noChangeArrowheads="1"/>
          </p:cNvPicPr>
          <p:nvPr/>
        </p:nvPicPr>
        <p:blipFill>
          <a:blip r:embed="rId2" cstate="print"/>
          <a:srcRect/>
          <a:stretch>
            <a:fillRect/>
          </a:stretch>
        </p:blipFill>
        <p:spPr bwMode="auto">
          <a:xfrm>
            <a:off x="4864139" y="785794"/>
            <a:ext cx="3679490" cy="2916755"/>
          </a:xfrm>
          <a:prstGeom prst="rect">
            <a:avLst/>
          </a:prstGeom>
          <a:noFill/>
        </p:spPr>
      </p:pic>
      <p:pic>
        <p:nvPicPr>
          <p:cNvPr id="4" name="Picture 2" descr="F86: Production installations in the central and Northern North sea"/>
          <p:cNvPicPr>
            <a:picLocks noChangeAspect="1" noChangeArrowheads="1"/>
          </p:cNvPicPr>
          <p:nvPr/>
        </p:nvPicPr>
        <p:blipFill>
          <a:blip r:embed="rId3" cstate="print"/>
          <a:srcRect/>
          <a:stretch>
            <a:fillRect/>
          </a:stretch>
        </p:blipFill>
        <p:spPr bwMode="auto">
          <a:xfrm>
            <a:off x="4692364" y="4000504"/>
            <a:ext cx="4023040" cy="1643074"/>
          </a:xfrm>
          <a:prstGeom prst="rect">
            <a:avLst/>
          </a:prstGeom>
          <a:noFill/>
        </p:spPr>
      </p:pic>
      <p:sp>
        <p:nvSpPr>
          <p:cNvPr id="5" name="TextBox 4"/>
          <p:cNvSpPr txBox="1"/>
          <p:nvPr/>
        </p:nvSpPr>
        <p:spPr>
          <a:xfrm>
            <a:off x="6786578" y="5929330"/>
            <a:ext cx="2097049" cy="307777"/>
          </a:xfrm>
          <a:prstGeom prst="rect">
            <a:avLst/>
          </a:prstGeom>
          <a:noFill/>
        </p:spPr>
        <p:txBody>
          <a:bodyPr wrap="none" rtlCol="0">
            <a:spAutoFit/>
          </a:bodyPr>
          <a:lstStyle/>
          <a:p>
            <a:r>
              <a:rPr lang="en-GB" sz="1400" dirty="0" smtClean="0">
                <a:latin typeface="Arial" pitchFamily="34" charset="0"/>
                <a:cs typeface="Arial" pitchFamily="34" charset="0"/>
              </a:rPr>
              <a:t>Source: Oil and Gas UK</a:t>
            </a:r>
            <a:endParaRPr lang="en-US" sz="1400" dirty="0">
              <a:latin typeface="Arial" pitchFamily="34" charset="0"/>
              <a:cs typeface="Arial" pitchFamily="34" charset="0"/>
            </a:endParaRPr>
          </a:p>
        </p:txBody>
      </p:sp>
      <p:sp>
        <p:nvSpPr>
          <p:cNvPr id="6" name="TextBox 5"/>
          <p:cNvSpPr txBox="1"/>
          <p:nvPr/>
        </p:nvSpPr>
        <p:spPr>
          <a:xfrm>
            <a:off x="857224" y="171370"/>
            <a:ext cx="5565947" cy="400110"/>
          </a:xfrm>
          <a:prstGeom prst="rect">
            <a:avLst/>
          </a:prstGeom>
          <a:noFill/>
        </p:spPr>
        <p:txBody>
          <a:bodyPr wrap="none" rtlCol="0">
            <a:spAutoFit/>
          </a:bodyPr>
          <a:lstStyle/>
          <a:p>
            <a:r>
              <a:rPr lang="en-GB" sz="2000" b="1" dirty="0" smtClean="0">
                <a:latin typeface="Arial" pitchFamily="34" charset="0"/>
                <a:cs typeface="Arial" pitchFamily="34" charset="0"/>
              </a:rPr>
              <a:t>Production Platforms – Offshore Operations</a:t>
            </a:r>
            <a:endParaRPr lang="en-US" sz="2000" b="1" dirty="0">
              <a:latin typeface="Arial" pitchFamily="34" charset="0"/>
              <a:cs typeface="Arial" pitchFamily="34" charset="0"/>
            </a:endParaRPr>
          </a:p>
        </p:txBody>
      </p:sp>
      <p:sp>
        <p:nvSpPr>
          <p:cNvPr id="7" name="TextBox 6"/>
          <p:cNvSpPr txBox="1"/>
          <p:nvPr/>
        </p:nvSpPr>
        <p:spPr>
          <a:xfrm>
            <a:off x="500034" y="1357298"/>
            <a:ext cx="3857652" cy="4247317"/>
          </a:xfrm>
          <a:prstGeom prst="rect">
            <a:avLst/>
          </a:prstGeom>
          <a:noFill/>
        </p:spPr>
        <p:txBody>
          <a:bodyPr wrap="square" rtlCol="0">
            <a:spAutoFit/>
          </a:bodyPr>
          <a:lstStyle/>
          <a:p>
            <a:pPr>
              <a:lnSpc>
                <a:spcPct val="150000"/>
              </a:lnSpc>
            </a:pPr>
            <a:r>
              <a:rPr lang="en-GB" dirty="0" smtClean="0">
                <a:latin typeface="Arial" pitchFamily="34" charset="0"/>
                <a:cs typeface="Arial" pitchFamily="34" charset="0"/>
              </a:rPr>
              <a:t>Oil production platform technology developed as operations went into deeper waters. As water depths became greater then move from fixed to floating platforms and now the technology is moving to operations run on the sea floor (subsea) with connection via risers to surface floating vessels. Autonomous systems are the future.</a:t>
            </a:r>
            <a:endParaRPr lang="en-US"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http://www.atp.nist.gov/eao/grc04-863/fig8.jpg"/>
          <p:cNvPicPr>
            <a:picLocks noChangeAspect="1" noChangeArrowheads="1"/>
          </p:cNvPicPr>
          <p:nvPr/>
        </p:nvPicPr>
        <p:blipFill>
          <a:blip r:embed="rId2" cstate="print"/>
          <a:srcRect/>
          <a:stretch>
            <a:fillRect/>
          </a:stretch>
        </p:blipFill>
        <p:spPr bwMode="auto">
          <a:xfrm>
            <a:off x="714348" y="928670"/>
            <a:ext cx="7676644" cy="5146014"/>
          </a:xfrm>
          <a:prstGeom prst="rect">
            <a:avLst/>
          </a:prstGeom>
          <a:noFill/>
        </p:spPr>
      </p:pic>
      <p:sp>
        <p:nvSpPr>
          <p:cNvPr id="3" name="Rectangle 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714348" y="715548"/>
            <a:ext cx="1551000" cy="2409064"/>
            <a:chOff x="1428728" y="809722"/>
            <a:chExt cx="1551000" cy="2409064"/>
          </a:xfrm>
        </p:grpSpPr>
        <p:pic>
          <p:nvPicPr>
            <p:cNvPr id="9218" name="Picture 2" descr="http://www.nordnes.nl/dailyviews/jackup_rig.jpg"/>
            <p:cNvPicPr>
              <a:picLocks noChangeAspect="1" noChangeArrowheads="1"/>
            </p:cNvPicPr>
            <p:nvPr/>
          </p:nvPicPr>
          <p:blipFill>
            <a:blip r:embed="rId2" cstate="print"/>
            <a:srcRect/>
            <a:stretch>
              <a:fillRect/>
            </a:stretch>
          </p:blipFill>
          <p:spPr bwMode="auto">
            <a:xfrm>
              <a:off x="1428728" y="809722"/>
              <a:ext cx="1551000" cy="2070510"/>
            </a:xfrm>
            <a:prstGeom prst="rect">
              <a:avLst/>
            </a:prstGeom>
            <a:noFill/>
          </p:spPr>
        </p:pic>
        <p:sp>
          <p:nvSpPr>
            <p:cNvPr id="3" name="TextBox 2"/>
            <p:cNvSpPr txBox="1"/>
            <p:nvPr/>
          </p:nvSpPr>
          <p:spPr>
            <a:xfrm>
              <a:off x="1610155" y="2880232"/>
              <a:ext cx="1188146" cy="338554"/>
            </a:xfrm>
            <a:prstGeom prst="rect">
              <a:avLst/>
            </a:prstGeom>
            <a:noFill/>
          </p:spPr>
          <p:txBody>
            <a:bodyPr wrap="none" rtlCol="0">
              <a:spAutoFit/>
            </a:bodyPr>
            <a:lstStyle/>
            <a:p>
              <a:r>
                <a:rPr lang="en-GB" sz="1600" dirty="0" smtClean="0">
                  <a:latin typeface="Arial" pitchFamily="34" charset="0"/>
                  <a:cs typeface="Arial" pitchFamily="34" charset="0"/>
                </a:rPr>
                <a:t>Jack-up rig</a:t>
              </a:r>
              <a:endParaRPr lang="en-US" sz="1600" dirty="0">
                <a:latin typeface="Arial" pitchFamily="34" charset="0"/>
                <a:cs typeface="Arial" pitchFamily="34" charset="0"/>
              </a:endParaRPr>
            </a:p>
          </p:txBody>
        </p:sp>
      </p:grpSp>
      <p:grpSp>
        <p:nvGrpSpPr>
          <p:cNvPr id="38" name="Group 37"/>
          <p:cNvGrpSpPr/>
          <p:nvPr/>
        </p:nvGrpSpPr>
        <p:grpSpPr>
          <a:xfrm>
            <a:off x="6715140" y="3910430"/>
            <a:ext cx="1952622" cy="2286016"/>
            <a:chOff x="6715140" y="3857628"/>
            <a:chExt cx="1952622" cy="2286016"/>
          </a:xfrm>
        </p:grpSpPr>
        <p:pic>
          <p:nvPicPr>
            <p:cNvPr id="9220" name="Picture 4" descr="http://www.ilnuovomercato.it/newsmanager/articlefiles/16329-Saipem_Immagine_Drillship.jpg"/>
            <p:cNvPicPr>
              <a:picLocks noChangeAspect="1" noChangeArrowheads="1"/>
            </p:cNvPicPr>
            <p:nvPr/>
          </p:nvPicPr>
          <p:blipFill>
            <a:blip r:embed="rId3" cstate="print"/>
            <a:srcRect/>
            <a:stretch>
              <a:fillRect/>
            </a:stretch>
          </p:blipFill>
          <p:spPr bwMode="auto">
            <a:xfrm>
              <a:off x="6715140" y="3857628"/>
              <a:ext cx="1952622" cy="1952622"/>
            </a:xfrm>
            <a:prstGeom prst="rect">
              <a:avLst/>
            </a:prstGeom>
            <a:noFill/>
          </p:spPr>
        </p:pic>
        <p:sp>
          <p:nvSpPr>
            <p:cNvPr id="5" name="TextBox 4"/>
            <p:cNvSpPr txBox="1"/>
            <p:nvPr/>
          </p:nvSpPr>
          <p:spPr>
            <a:xfrm>
              <a:off x="7188750" y="5805090"/>
              <a:ext cx="968535" cy="338554"/>
            </a:xfrm>
            <a:prstGeom prst="rect">
              <a:avLst/>
            </a:prstGeom>
            <a:noFill/>
          </p:spPr>
          <p:txBody>
            <a:bodyPr wrap="none" rtlCol="0">
              <a:spAutoFit/>
            </a:bodyPr>
            <a:lstStyle/>
            <a:p>
              <a:r>
                <a:rPr lang="en-GB" sz="1600" dirty="0" smtClean="0">
                  <a:latin typeface="Arial" pitchFamily="34" charset="0"/>
                  <a:cs typeface="Arial" pitchFamily="34" charset="0"/>
                </a:rPr>
                <a:t>Drill ship</a:t>
              </a:r>
              <a:endParaRPr lang="en-US" sz="1600" dirty="0">
                <a:latin typeface="Arial" pitchFamily="34" charset="0"/>
                <a:cs typeface="Arial" pitchFamily="34" charset="0"/>
              </a:endParaRPr>
            </a:p>
          </p:txBody>
        </p:sp>
      </p:grpSp>
      <p:grpSp>
        <p:nvGrpSpPr>
          <p:cNvPr id="32" name="Group 31"/>
          <p:cNvGrpSpPr/>
          <p:nvPr/>
        </p:nvGrpSpPr>
        <p:grpSpPr>
          <a:xfrm>
            <a:off x="7000892" y="857232"/>
            <a:ext cx="1924050" cy="2267380"/>
            <a:chOff x="6956272" y="857232"/>
            <a:chExt cx="1924050" cy="2267380"/>
          </a:xfrm>
        </p:grpSpPr>
        <p:pic>
          <p:nvPicPr>
            <p:cNvPr id="9222" name="Picture 6" descr="http://www.oilandgasuk.co.uk/education/storyofoil/images/f65.jpg"/>
            <p:cNvPicPr>
              <a:picLocks noChangeAspect="1" noChangeArrowheads="1"/>
            </p:cNvPicPr>
            <p:nvPr/>
          </p:nvPicPr>
          <p:blipFill>
            <a:blip r:embed="rId4" cstate="print"/>
            <a:srcRect/>
            <a:stretch>
              <a:fillRect/>
            </a:stretch>
          </p:blipFill>
          <p:spPr bwMode="auto">
            <a:xfrm>
              <a:off x="6956272" y="857232"/>
              <a:ext cx="1924050" cy="1914525"/>
            </a:xfrm>
            <a:prstGeom prst="rect">
              <a:avLst/>
            </a:prstGeom>
            <a:noFill/>
          </p:spPr>
        </p:pic>
        <p:sp>
          <p:nvSpPr>
            <p:cNvPr id="7" name="TextBox 6"/>
            <p:cNvSpPr txBox="1"/>
            <p:nvPr/>
          </p:nvSpPr>
          <p:spPr>
            <a:xfrm>
              <a:off x="7006028" y="2786058"/>
              <a:ext cx="1824538" cy="338554"/>
            </a:xfrm>
            <a:prstGeom prst="rect">
              <a:avLst/>
            </a:prstGeom>
            <a:noFill/>
          </p:spPr>
          <p:txBody>
            <a:bodyPr wrap="none" rtlCol="0">
              <a:spAutoFit/>
            </a:bodyPr>
            <a:lstStyle/>
            <a:p>
              <a:r>
                <a:rPr lang="en-GB" sz="1600" dirty="0" smtClean="0">
                  <a:latin typeface="Arial" pitchFamily="34" charset="0"/>
                  <a:cs typeface="Arial" pitchFamily="34" charset="0"/>
                </a:rPr>
                <a:t>Semi-submersible</a:t>
              </a:r>
              <a:endParaRPr lang="en-US" sz="1600" dirty="0">
                <a:latin typeface="Arial" pitchFamily="34" charset="0"/>
                <a:cs typeface="Arial" pitchFamily="34" charset="0"/>
              </a:endParaRPr>
            </a:p>
          </p:txBody>
        </p:sp>
      </p:grpSp>
      <p:sp>
        <p:nvSpPr>
          <p:cNvPr id="9" name="Rectangle 8"/>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grpSp>
        <p:nvGrpSpPr>
          <p:cNvPr id="34" name="Group 33"/>
          <p:cNvGrpSpPr/>
          <p:nvPr/>
        </p:nvGrpSpPr>
        <p:grpSpPr>
          <a:xfrm>
            <a:off x="2336292" y="714356"/>
            <a:ext cx="2478564" cy="2410256"/>
            <a:chOff x="2857488" y="857232"/>
            <a:chExt cx="2478564" cy="2410256"/>
          </a:xfrm>
        </p:grpSpPr>
        <p:pic>
          <p:nvPicPr>
            <p:cNvPr id="15" name="Picture 2" descr="http://www.abdn.ac.uk/historic/energyarchive/images/Labelled%20platform%202%20Safety%20Case.jpg"/>
            <p:cNvPicPr>
              <a:picLocks noChangeAspect="1" noChangeArrowheads="1"/>
            </p:cNvPicPr>
            <p:nvPr/>
          </p:nvPicPr>
          <p:blipFill>
            <a:blip r:embed="rId5" cstate="print"/>
            <a:srcRect/>
            <a:stretch>
              <a:fillRect/>
            </a:stretch>
          </p:blipFill>
          <p:spPr bwMode="auto">
            <a:xfrm>
              <a:off x="3174023" y="857232"/>
              <a:ext cx="1845495" cy="2073168"/>
            </a:xfrm>
            <a:prstGeom prst="rect">
              <a:avLst/>
            </a:prstGeom>
            <a:noFill/>
          </p:spPr>
        </p:pic>
        <p:sp>
          <p:nvSpPr>
            <p:cNvPr id="16" name="TextBox 15"/>
            <p:cNvSpPr txBox="1"/>
            <p:nvPr/>
          </p:nvSpPr>
          <p:spPr>
            <a:xfrm>
              <a:off x="2857488" y="2928934"/>
              <a:ext cx="2478564" cy="338554"/>
            </a:xfrm>
            <a:prstGeom prst="rect">
              <a:avLst/>
            </a:prstGeom>
            <a:noFill/>
          </p:spPr>
          <p:txBody>
            <a:bodyPr wrap="none" rtlCol="0">
              <a:spAutoFit/>
            </a:bodyPr>
            <a:lstStyle/>
            <a:p>
              <a:r>
                <a:rPr lang="en-GB" sz="1600" dirty="0" smtClean="0">
                  <a:latin typeface="Arial" pitchFamily="34" charset="0"/>
                  <a:cs typeface="Arial" pitchFamily="34" charset="0"/>
                </a:rPr>
                <a:t>Concrete gravity platform</a:t>
              </a:r>
              <a:endParaRPr lang="en-US" sz="1600" dirty="0">
                <a:latin typeface="Arial" pitchFamily="34" charset="0"/>
                <a:cs typeface="Arial" pitchFamily="34" charset="0"/>
              </a:endParaRPr>
            </a:p>
          </p:txBody>
        </p:sp>
      </p:grpSp>
      <p:grpSp>
        <p:nvGrpSpPr>
          <p:cNvPr id="33" name="Group 32"/>
          <p:cNvGrpSpPr/>
          <p:nvPr/>
        </p:nvGrpSpPr>
        <p:grpSpPr>
          <a:xfrm>
            <a:off x="4885800" y="785794"/>
            <a:ext cx="2044149" cy="2338818"/>
            <a:chOff x="4783853" y="857232"/>
            <a:chExt cx="2044149" cy="2338818"/>
          </a:xfrm>
        </p:grpSpPr>
        <p:pic>
          <p:nvPicPr>
            <p:cNvPr id="18" name="Picture 2" descr="http://www0.planete-tp.equipement.gouv.fr/en/IMG/jpg/steel29_cle2d1d15.jpg"/>
            <p:cNvPicPr>
              <a:picLocks noChangeAspect="1" noChangeArrowheads="1"/>
            </p:cNvPicPr>
            <p:nvPr/>
          </p:nvPicPr>
          <p:blipFill>
            <a:blip r:embed="rId6" cstate="print"/>
            <a:srcRect/>
            <a:stretch>
              <a:fillRect/>
            </a:stretch>
          </p:blipFill>
          <p:spPr bwMode="auto">
            <a:xfrm>
              <a:off x="5000628" y="857232"/>
              <a:ext cx="1610598" cy="2002744"/>
            </a:xfrm>
            <a:prstGeom prst="rect">
              <a:avLst/>
            </a:prstGeom>
            <a:noFill/>
          </p:spPr>
        </p:pic>
        <p:sp>
          <p:nvSpPr>
            <p:cNvPr id="19" name="TextBox 18"/>
            <p:cNvSpPr txBox="1"/>
            <p:nvPr/>
          </p:nvSpPr>
          <p:spPr>
            <a:xfrm>
              <a:off x="4783853" y="2857496"/>
              <a:ext cx="2044149" cy="338554"/>
            </a:xfrm>
            <a:prstGeom prst="rect">
              <a:avLst/>
            </a:prstGeom>
            <a:noFill/>
          </p:spPr>
          <p:txBody>
            <a:bodyPr wrap="none" rtlCol="0">
              <a:spAutoFit/>
            </a:bodyPr>
            <a:lstStyle/>
            <a:p>
              <a:r>
                <a:rPr lang="en-GB" sz="1600" dirty="0" smtClean="0">
                  <a:latin typeface="Arial" pitchFamily="34" charset="0"/>
                  <a:cs typeface="Arial" pitchFamily="34" charset="0"/>
                </a:rPr>
                <a:t>Steel jacket platform</a:t>
              </a:r>
              <a:endParaRPr lang="en-US" sz="1600" dirty="0">
                <a:latin typeface="Arial" pitchFamily="34" charset="0"/>
                <a:cs typeface="Arial" pitchFamily="34" charset="0"/>
              </a:endParaRPr>
            </a:p>
          </p:txBody>
        </p:sp>
      </p:grpSp>
      <p:grpSp>
        <p:nvGrpSpPr>
          <p:cNvPr id="36" name="Group 35"/>
          <p:cNvGrpSpPr/>
          <p:nvPr/>
        </p:nvGrpSpPr>
        <p:grpSpPr>
          <a:xfrm>
            <a:off x="428596" y="3857628"/>
            <a:ext cx="2603923" cy="2338818"/>
            <a:chOff x="571472" y="3929066"/>
            <a:chExt cx="2603923" cy="2338818"/>
          </a:xfrm>
        </p:grpSpPr>
        <p:pic>
          <p:nvPicPr>
            <p:cNvPr id="21" name="Picture 2" descr="http://upload.wikimedia.org/wikipedia/commons/7/75/Mobile-offshore-drilling-unit.gif"/>
            <p:cNvPicPr>
              <a:picLocks noChangeAspect="1" noChangeArrowheads="1"/>
            </p:cNvPicPr>
            <p:nvPr/>
          </p:nvPicPr>
          <p:blipFill>
            <a:blip r:embed="rId7" cstate="print"/>
            <a:srcRect/>
            <a:stretch>
              <a:fillRect/>
            </a:stretch>
          </p:blipFill>
          <p:spPr bwMode="auto">
            <a:xfrm>
              <a:off x="571472" y="3929066"/>
              <a:ext cx="2603923" cy="2000264"/>
            </a:xfrm>
            <a:prstGeom prst="rect">
              <a:avLst/>
            </a:prstGeom>
            <a:noFill/>
          </p:spPr>
        </p:pic>
        <p:sp>
          <p:nvSpPr>
            <p:cNvPr id="22" name="TextBox 21"/>
            <p:cNvSpPr txBox="1"/>
            <p:nvPr/>
          </p:nvSpPr>
          <p:spPr>
            <a:xfrm>
              <a:off x="1492560" y="5929330"/>
              <a:ext cx="697627" cy="338554"/>
            </a:xfrm>
            <a:prstGeom prst="rect">
              <a:avLst/>
            </a:prstGeom>
            <a:noFill/>
          </p:spPr>
          <p:txBody>
            <a:bodyPr wrap="none" rtlCol="0">
              <a:spAutoFit/>
            </a:bodyPr>
            <a:lstStyle/>
            <a:p>
              <a:r>
                <a:rPr lang="en-GB" sz="1600" dirty="0" err="1" smtClean="0">
                  <a:latin typeface="Arial" pitchFamily="34" charset="0"/>
                  <a:cs typeface="Arial" pitchFamily="34" charset="0"/>
                </a:rPr>
                <a:t>modu</a:t>
              </a:r>
              <a:endParaRPr lang="en-US" sz="1600" dirty="0">
                <a:latin typeface="Arial" pitchFamily="34" charset="0"/>
                <a:cs typeface="Arial" pitchFamily="34" charset="0"/>
              </a:endParaRPr>
            </a:p>
          </p:txBody>
        </p:sp>
      </p:grpSp>
      <p:grpSp>
        <p:nvGrpSpPr>
          <p:cNvPr id="37" name="Group 36"/>
          <p:cNvGrpSpPr/>
          <p:nvPr/>
        </p:nvGrpSpPr>
        <p:grpSpPr>
          <a:xfrm>
            <a:off x="3112306" y="3857628"/>
            <a:ext cx="2919389" cy="2338818"/>
            <a:chOff x="3112306" y="3857628"/>
            <a:chExt cx="2919389" cy="2338818"/>
          </a:xfrm>
        </p:grpSpPr>
        <p:pic>
          <p:nvPicPr>
            <p:cNvPr id="30" name="Picture 2" descr="http://www.twi.co.uk/twiimages/oilgas_fpsof1.jpg"/>
            <p:cNvPicPr>
              <a:picLocks noChangeAspect="1" noChangeArrowheads="1"/>
            </p:cNvPicPr>
            <p:nvPr/>
          </p:nvPicPr>
          <p:blipFill>
            <a:blip r:embed="rId8" cstate="print"/>
            <a:srcRect/>
            <a:stretch>
              <a:fillRect/>
            </a:stretch>
          </p:blipFill>
          <p:spPr bwMode="auto">
            <a:xfrm>
              <a:off x="3786182" y="3857628"/>
              <a:ext cx="2000264" cy="2000264"/>
            </a:xfrm>
            <a:prstGeom prst="rect">
              <a:avLst/>
            </a:prstGeom>
            <a:noFill/>
          </p:spPr>
        </p:pic>
        <p:sp>
          <p:nvSpPr>
            <p:cNvPr id="31" name="TextBox 30"/>
            <p:cNvSpPr txBox="1"/>
            <p:nvPr/>
          </p:nvSpPr>
          <p:spPr>
            <a:xfrm>
              <a:off x="3112306" y="5857892"/>
              <a:ext cx="2919389" cy="338554"/>
            </a:xfrm>
            <a:prstGeom prst="rect">
              <a:avLst/>
            </a:prstGeom>
            <a:noFill/>
          </p:spPr>
          <p:txBody>
            <a:bodyPr wrap="none" rtlCol="0">
              <a:spAutoFit/>
            </a:bodyPr>
            <a:lstStyle/>
            <a:p>
              <a:r>
                <a:rPr lang="en-GB" sz="1600" dirty="0" smtClean="0">
                  <a:latin typeface="Arial" pitchFamily="34" charset="0"/>
                  <a:cs typeface="Arial" pitchFamily="34" charset="0"/>
                </a:rPr>
                <a:t>Floating Production &amp; Storage</a:t>
              </a:r>
              <a:endParaRPr lang="en-US" sz="1600" dirty="0">
                <a:latin typeface="Arial" pitchFamily="34" charset="0"/>
                <a:cs typeface="Arial" pitchFamily="34" charset="0"/>
              </a:endParaRPr>
            </a:p>
          </p:txBody>
        </p:sp>
      </p:grpSp>
      <p:sp>
        <p:nvSpPr>
          <p:cNvPr id="25" name="TextBox 24"/>
          <p:cNvSpPr txBox="1"/>
          <p:nvPr/>
        </p:nvSpPr>
        <p:spPr>
          <a:xfrm>
            <a:off x="857224" y="171370"/>
            <a:ext cx="6590266" cy="400110"/>
          </a:xfrm>
          <a:prstGeom prst="rect">
            <a:avLst/>
          </a:prstGeom>
          <a:noFill/>
        </p:spPr>
        <p:txBody>
          <a:bodyPr wrap="none" rtlCol="0">
            <a:spAutoFit/>
          </a:bodyPr>
          <a:lstStyle/>
          <a:p>
            <a:r>
              <a:rPr lang="en-GB" sz="2000" b="1" dirty="0" smtClean="0">
                <a:latin typeface="Arial" pitchFamily="34" charset="0"/>
                <a:cs typeface="Arial" pitchFamily="34" charset="0"/>
              </a:rPr>
              <a:t>Developments in Drilling Rigs – Offshore Operations</a:t>
            </a:r>
            <a:endParaRPr lang="en-US" sz="2000" b="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571480"/>
            <a:ext cx="7643866" cy="4247317"/>
          </a:xfrm>
          <a:prstGeom prst="rect">
            <a:avLst/>
          </a:prstGeom>
        </p:spPr>
        <p:txBody>
          <a:bodyPr wrap="square">
            <a:spAutoFit/>
          </a:bodyPr>
          <a:lstStyle/>
          <a:p>
            <a:pPr marL="271463" indent="-271463">
              <a:lnSpc>
                <a:spcPct val="150000"/>
              </a:lnSpc>
              <a:buBlip>
                <a:blip r:embed="rId2"/>
              </a:buBlip>
            </a:pPr>
            <a:r>
              <a:rPr lang="en-GB" dirty="0" smtClean="0">
                <a:latin typeface="Arial" pitchFamily="34" charset="0"/>
                <a:cs typeface="Arial" pitchFamily="34" charset="0"/>
              </a:rPr>
              <a:t>Oils fields around Baku were first exploited in the 9</a:t>
            </a:r>
            <a:r>
              <a:rPr lang="en-GB" baseline="30000" dirty="0" smtClean="0">
                <a:latin typeface="Arial" pitchFamily="34" charset="0"/>
                <a:cs typeface="Arial" pitchFamily="34" charset="0"/>
              </a:rPr>
              <a:t>th</a:t>
            </a:r>
            <a:r>
              <a:rPr lang="en-GB" dirty="0" smtClean="0">
                <a:latin typeface="Arial" pitchFamily="34" charset="0"/>
                <a:cs typeface="Arial" pitchFamily="34" charset="0"/>
              </a:rPr>
              <a:t> Century</a:t>
            </a:r>
          </a:p>
          <a:p>
            <a:pPr marL="728663" lvl="1" indent="-271463">
              <a:lnSpc>
                <a:spcPct val="150000"/>
              </a:lnSpc>
              <a:buBlip>
                <a:blip r:embed="rId2"/>
              </a:buBlip>
            </a:pPr>
            <a:r>
              <a:rPr lang="en-GB" dirty="0" smtClean="0">
                <a:latin typeface="Arial" pitchFamily="34" charset="0"/>
                <a:cs typeface="Arial" pitchFamily="34" charset="0"/>
              </a:rPr>
              <a:t>1860s Baku produced 90% of World’s oil</a:t>
            </a:r>
          </a:p>
          <a:p>
            <a:pPr marL="728663" lvl="1" indent="-271463">
              <a:lnSpc>
                <a:spcPct val="150000"/>
              </a:lnSpc>
              <a:buBlip>
                <a:blip r:embed="rId2"/>
              </a:buBlip>
            </a:pPr>
            <a:r>
              <a:rPr lang="en-GB" dirty="0" smtClean="0">
                <a:latin typeface="Arial" pitchFamily="34" charset="0"/>
                <a:cs typeface="Arial" pitchFamily="34" charset="0"/>
              </a:rPr>
              <a:t>First modern Russian oil refinery 1861</a:t>
            </a:r>
          </a:p>
          <a:p>
            <a:pPr marL="271463" indent="-271463">
              <a:lnSpc>
                <a:spcPct val="150000"/>
              </a:lnSpc>
              <a:buBlip>
                <a:blip r:embed="rId2"/>
              </a:buBlip>
            </a:pPr>
            <a:r>
              <a:rPr lang="en-GB" dirty="0" smtClean="0">
                <a:latin typeface="Arial" pitchFamily="34" charset="0"/>
                <a:cs typeface="Arial" pitchFamily="34" charset="0"/>
              </a:rPr>
              <a:t>Petroleum first distilled to kerosene for lamps by Persian alchemist </a:t>
            </a:r>
            <a:r>
              <a:rPr lang="en-GB" dirty="0" err="1" smtClean="0">
                <a:latin typeface="Arial" pitchFamily="34" charset="0"/>
                <a:cs typeface="Arial" pitchFamily="34" charset="0"/>
              </a:rPr>
              <a:t>Rhazes</a:t>
            </a:r>
            <a:r>
              <a:rPr lang="en-GB" dirty="0" smtClean="0">
                <a:latin typeface="Arial" pitchFamily="34" charset="0"/>
                <a:cs typeface="Arial" pitchFamily="34" charset="0"/>
              </a:rPr>
              <a:t> in the 9</a:t>
            </a:r>
            <a:r>
              <a:rPr lang="en-GB" baseline="30000" dirty="0" smtClean="0">
                <a:latin typeface="Arial" pitchFamily="34" charset="0"/>
                <a:cs typeface="Arial" pitchFamily="34" charset="0"/>
              </a:rPr>
              <a:t>th</a:t>
            </a:r>
            <a:r>
              <a:rPr lang="en-GB" dirty="0" smtClean="0">
                <a:latin typeface="Arial" pitchFamily="34" charset="0"/>
                <a:cs typeface="Arial" pitchFamily="34" charset="0"/>
              </a:rPr>
              <a:t> Century</a:t>
            </a:r>
          </a:p>
          <a:p>
            <a:pPr marL="271463" indent="-271463">
              <a:lnSpc>
                <a:spcPct val="150000"/>
              </a:lnSpc>
              <a:buBlip>
                <a:blip r:embed="rId2"/>
              </a:buBlip>
            </a:pPr>
            <a:r>
              <a:rPr lang="en-GB" dirty="0" smtClean="0">
                <a:latin typeface="Arial" pitchFamily="34" charset="0"/>
                <a:cs typeface="Arial" pitchFamily="34" charset="0"/>
              </a:rPr>
              <a:t>First commercial oil well in Romania drilled in 1857</a:t>
            </a:r>
          </a:p>
          <a:p>
            <a:pPr marL="728663" lvl="1" indent="-271463">
              <a:lnSpc>
                <a:spcPct val="150000"/>
              </a:lnSpc>
              <a:buBlip>
                <a:blip r:embed="rId2"/>
              </a:buBlip>
            </a:pPr>
            <a:r>
              <a:rPr lang="en-GB" dirty="0" smtClean="0">
                <a:latin typeface="Arial" pitchFamily="34" charset="0"/>
                <a:cs typeface="Arial" pitchFamily="34" charset="0"/>
              </a:rPr>
              <a:t>First country to record crude oil output</a:t>
            </a:r>
          </a:p>
          <a:p>
            <a:pPr marL="728663" lvl="1" indent="-271463">
              <a:lnSpc>
                <a:spcPct val="150000"/>
              </a:lnSpc>
              <a:buBlip>
                <a:blip r:embed="rId2"/>
              </a:buBlip>
            </a:pPr>
            <a:r>
              <a:rPr lang="en-GB" dirty="0" smtClean="0">
                <a:latin typeface="Arial" pitchFamily="34" charset="0"/>
                <a:cs typeface="Arial" pitchFamily="34" charset="0"/>
              </a:rPr>
              <a:t>First large oil refinery at Ploesti, Romania on 1856-57</a:t>
            </a:r>
          </a:p>
          <a:p>
            <a:pPr marL="271463" lvl="1" indent="-271463">
              <a:lnSpc>
                <a:spcPct val="150000"/>
              </a:lnSpc>
              <a:buBlip>
                <a:blip r:embed="rId2"/>
              </a:buBlip>
            </a:pPr>
            <a:r>
              <a:rPr lang="en-GB" dirty="0" smtClean="0">
                <a:latin typeface="Arial" pitchFamily="34" charset="0"/>
                <a:cs typeface="Arial" pitchFamily="34" charset="0"/>
              </a:rPr>
              <a:t>First oil sands mined 1745 in Alsace, France – active until 1970</a:t>
            </a:r>
          </a:p>
          <a:p>
            <a:pPr marL="271463" lvl="1" indent="-271463">
              <a:lnSpc>
                <a:spcPct val="150000"/>
              </a:lnSpc>
              <a:buBlip>
                <a:blip r:embed="rId2"/>
              </a:buBlip>
            </a:pPr>
            <a:r>
              <a:rPr lang="en-GB" dirty="0" smtClean="0">
                <a:latin typeface="Arial" pitchFamily="34" charset="0"/>
                <a:cs typeface="Arial" pitchFamily="34" charset="0"/>
              </a:rPr>
              <a:t>First “rock oil” mine built in </a:t>
            </a:r>
            <a:r>
              <a:rPr lang="en-GB" dirty="0" err="1" smtClean="0">
                <a:latin typeface="Arial" pitchFamily="34" charset="0"/>
                <a:cs typeface="Arial" pitchFamily="34" charset="0"/>
              </a:rPr>
              <a:t>Bobrka</a:t>
            </a:r>
            <a:r>
              <a:rPr lang="en-GB" dirty="0" smtClean="0">
                <a:latin typeface="Arial" pitchFamily="34" charset="0"/>
                <a:cs typeface="Arial" pitchFamily="34" charset="0"/>
              </a:rPr>
              <a:t> (Poland/Ukraine) in 1853</a:t>
            </a:r>
          </a:p>
        </p:txBody>
      </p:sp>
      <p:sp>
        <p:nvSpPr>
          <p:cNvPr id="3" name="TextBox 2"/>
          <p:cNvSpPr txBox="1"/>
          <p:nvPr/>
        </p:nvSpPr>
        <p:spPr>
          <a:xfrm>
            <a:off x="928662" y="142852"/>
            <a:ext cx="2704587" cy="400110"/>
          </a:xfrm>
          <a:prstGeom prst="rect">
            <a:avLst/>
          </a:prstGeom>
          <a:noFill/>
        </p:spPr>
        <p:txBody>
          <a:bodyPr wrap="none" rtlCol="0">
            <a:spAutoFit/>
          </a:bodyPr>
          <a:lstStyle/>
          <a:p>
            <a:r>
              <a:rPr lang="en-GB" sz="2000" b="1" dirty="0" smtClean="0">
                <a:latin typeface="Arial" pitchFamily="34" charset="0"/>
                <a:cs typeface="Arial" pitchFamily="34" charset="0"/>
              </a:rPr>
              <a:t>History of Petroleum</a:t>
            </a:r>
            <a:endParaRPr lang="en-US" sz="2000" b="1" dirty="0">
              <a:latin typeface="Arial" pitchFamily="34" charset="0"/>
              <a:cs typeface="Arial" pitchFamily="34" charset="0"/>
            </a:endParaRPr>
          </a:p>
        </p:txBody>
      </p:sp>
      <p:grpSp>
        <p:nvGrpSpPr>
          <p:cNvPr id="4" name="Group 3"/>
          <p:cNvGrpSpPr/>
          <p:nvPr/>
        </p:nvGrpSpPr>
        <p:grpSpPr>
          <a:xfrm>
            <a:off x="2406812" y="4914267"/>
            <a:ext cx="1824074" cy="1491445"/>
            <a:chOff x="4893471" y="4857760"/>
            <a:chExt cx="1824074" cy="1491445"/>
          </a:xfrm>
        </p:grpSpPr>
        <p:pic>
          <p:nvPicPr>
            <p:cNvPr id="5" name="Picture 6" descr="http://farm2.static.flickr.com/1335/1204075462_f0af098b1d.jpg?v=0"/>
            <p:cNvPicPr>
              <a:picLocks noChangeAspect="1" noChangeArrowheads="1"/>
            </p:cNvPicPr>
            <p:nvPr/>
          </p:nvPicPr>
          <p:blipFill>
            <a:blip r:embed="rId3" cstate="print"/>
            <a:srcRect/>
            <a:stretch>
              <a:fillRect/>
            </a:stretch>
          </p:blipFill>
          <p:spPr bwMode="auto">
            <a:xfrm>
              <a:off x="4893471" y="4857760"/>
              <a:ext cx="1824074" cy="1211185"/>
            </a:xfrm>
            <a:prstGeom prst="rect">
              <a:avLst/>
            </a:prstGeom>
            <a:noFill/>
          </p:spPr>
        </p:pic>
        <p:sp>
          <p:nvSpPr>
            <p:cNvPr id="6" name="TextBox 5"/>
            <p:cNvSpPr txBox="1"/>
            <p:nvPr/>
          </p:nvSpPr>
          <p:spPr>
            <a:xfrm>
              <a:off x="4925299" y="6072206"/>
              <a:ext cx="1760418" cy="276999"/>
            </a:xfrm>
            <a:prstGeom prst="rect">
              <a:avLst/>
            </a:prstGeom>
            <a:noFill/>
          </p:spPr>
          <p:txBody>
            <a:bodyPr wrap="none" rtlCol="0">
              <a:spAutoFit/>
            </a:bodyPr>
            <a:lstStyle/>
            <a:p>
              <a:r>
                <a:rPr lang="en-GB" sz="1200" dirty="0" smtClean="0">
                  <a:latin typeface="Arial" pitchFamily="34" charset="0"/>
                  <a:cs typeface="Arial" pitchFamily="34" charset="0"/>
                </a:rPr>
                <a:t>Ploiesti, Romania 1916</a:t>
              </a:r>
              <a:endParaRPr lang="en-US" sz="1200" dirty="0">
                <a:latin typeface="Arial" pitchFamily="34" charset="0"/>
                <a:cs typeface="Arial" pitchFamily="34" charset="0"/>
              </a:endParaRPr>
            </a:p>
          </p:txBody>
        </p:sp>
      </p:grpSp>
      <p:grpSp>
        <p:nvGrpSpPr>
          <p:cNvPr id="7" name="Group 6"/>
          <p:cNvGrpSpPr/>
          <p:nvPr/>
        </p:nvGrpSpPr>
        <p:grpSpPr>
          <a:xfrm>
            <a:off x="6606646" y="4914267"/>
            <a:ext cx="2323072" cy="1434938"/>
            <a:chOff x="2361759" y="4914267"/>
            <a:chExt cx="2323072" cy="1434938"/>
          </a:xfrm>
        </p:grpSpPr>
        <p:pic>
          <p:nvPicPr>
            <p:cNvPr id="8" name="Picture 8" descr="http://www.sjgs.com/Bobrka-1872.jpg"/>
            <p:cNvPicPr>
              <a:picLocks noChangeAspect="1" noChangeArrowheads="1"/>
            </p:cNvPicPr>
            <p:nvPr/>
          </p:nvPicPr>
          <p:blipFill>
            <a:blip r:embed="rId4" cstate="print"/>
            <a:srcRect/>
            <a:stretch>
              <a:fillRect/>
            </a:stretch>
          </p:blipFill>
          <p:spPr bwMode="auto">
            <a:xfrm>
              <a:off x="2390547" y="4914267"/>
              <a:ext cx="2265497" cy="1167445"/>
            </a:xfrm>
            <a:prstGeom prst="rect">
              <a:avLst/>
            </a:prstGeom>
            <a:noFill/>
          </p:spPr>
        </p:pic>
        <p:sp>
          <p:nvSpPr>
            <p:cNvPr id="9" name="TextBox 8"/>
            <p:cNvSpPr txBox="1"/>
            <p:nvPr/>
          </p:nvSpPr>
          <p:spPr>
            <a:xfrm>
              <a:off x="2361759" y="6072206"/>
              <a:ext cx="2323072" cy="276999"/>
            </a:xfrm>
            <a:prstGeom prst="rect">
              <a:avLst/>
            </a:prstGeom>
            <a:noFill/>
          </p:spPr>
          <p:txBody>
            <a:bodyPr wrap="none" rtlCol="0">
              <a:spAutoFit/>
            </a:bodyPr>
            <a:lstStyle/>
            <a:p>
              <a:r>
                <a:rPr lang="en-GB" sz="1200" dirty="0" err="1" smtClean="0">
                  <a:latin typeface="Arial" pitchFamily="34" charset="0"/>
                  <a:cs typeface="Arial" pitchFamily="34" charset="0"/>
                </a:rPr>
                <a:t>Bobrka</a:t>
              </a:r>
              <a:r>
                <a:rPr lang="en-GB" sz="1200" dirty="0" smtClean="0">
                  <a:latin typeface="Arial" pitchFamily="34" charset="0"/>
                  <a:cs typeface="Arial" pitchFamily="34" charset="0"/>
                </a:rPr>
                <a:t> oil field, Poland/Ukraine</a:t>
              </a:r>
              <a:endParaRPr lang="en-US" sz="1200" dirty="0">
                <a:latin typeface="Arial" pitchFamily="34" charset="0"/>
                <a:cs typeface="Arial" pitchFamily="34" charset="0"/>
              </a:endParaRPr>
            </a:p>
          </p:txBody>
        </p:sp>
      </p:grpSp>
      <p:grpSp>
        <p:nvGrpSpPr>
          <p:cNvPr id="10" name="Group 9"/>
          <p:cNvGrpSpPr/>
          <p:nvPr/>
        </p:nvGrpSpPr>
        <p:grpSpPr>
          <a:xfrm>
            <a:off x="4437454" y="4914267"/>
            <a:ext cx="1962623" cy="1491445"/>
            <a:chOff x="1142976" y="4857760"/>
            <a:chExt cx="1962623" cy="1491445"/>
          </a:xfrm>
        </p:grpSpPr>
        <p:pic>
          <p:nvPicPr>
            <p:cNvPr id="11" name="Picture 10" descr="http://cms.grantvillegazette.com/upload/Gazette%2023/OFBwtz.jpg"/>
            <p:cNvPicPr>
              <a:picLocks noChangeAspect="1" noChangeArrowheads="1"/>
            </p:cNvPicPr>
            <p:nvPr/>
          </p:nvPicPr>
          <p:blipFill>
            <a:blip r:embed="rId5" cstate="print"/>
            <a:srcRect/>
            <a:stretch>
              <a:fillRect/>
            </a:stretch>
          </p:blipFill>
          <p:spPr bwMode="auto">
            <a:xfrm>
              <a:off x="1142976" y="4857760"/>
              <a:ext cx="1962623" cy="1216826"/>
            </a:xfrm>
            <a:prstGeom prst="rect">
              <a:avLst/>
            </a:prstGeom>
            <a:noFill/>
          </p:spPr>
        </p:pic>
        <p:sp>
          <p:nvSpPr>
            <p:cNvPr id="12" name="TextBox 11"/>
            <p:cNvSpPr txBox="1"/>
            <p:nvPr/>
          </p:nvSpPr>
          <p:spPr>
            <a:xfrm>
              <a:off x="1602349" y="6072206"/>
              <a:ext cx="1043876" cy="276999"/>
            </a:xfrm>
            <a:prstGeom prst="rect">
              <a:avLst/>
            </a:prstGeom>
            <a:noFill/>
          </p:spPr>
          <p:txBody>
            <a:bodyPr wrap="none" rtlCol="0">
              <a:spAutoFit/>
            </a:bodyPr>
            <a:lstStyle/>
            <a:p>
              <a:r>
                <a:rPr lang="en-GB" sz="1200" dirty="0" err="1" smtClean="0">
                  <a:latin typeface="Arial" pitchFamily="34" charset="0"/>
                  <a:cs typeface="Arial" pitchFamily="34" charset="0"/>
                </a:rPr>
                <a:t>Pechelbronn</a:t>
              </a:r>
              <a:endParaRPr lang="en-US" sz="1200" dirty="0">
                <a:latin typeface="Arial" pitchFamily="34" charset="0"/>
                <a:cs typeface="Arial" pitchFamily="34" charset="0"/>
              </a:endParaRPr>
            </a:p>
          </p:txBody>
        </p:sp>
      </p:grpSp>
      <p:pic>
        <p:nvPicPr>
          <p:cNvPr id="13" name="Picture 2" descr="http://www.sjgs.com/ateshkah2.jpg">
            <a:hlinkClick r:id="rId6"/>
          </p:cNvPr>
          <p:cNvPicPr>
            <a:picLocks noChangeAspect="1" noChangeArrowheads="1"/>
          </p:cNvPicPr>
          <p:nvPr/>
        </p:nvPicPr>
        <p:blipFill>
          <a:blip r:embed="rId7" cstate="print"/>
          <a:srcRect/>
          <a:stretch>
            <a:fillRect/>
          </a:stretch>
        </p:blipFill>
        <p:spPr bwMode="auto">
          <a:xfrm>
            <a:off x="7167593" y="571480"/>
            <a:ext cx="1762125" cy="1352550"/>
          </a:xfrm>
          <a:prstGeom prst="rect">
            <a:avLst/>
          </a:prstGeom>
          <a:noFill/>
        </p:spPr>
      </p:pic>
      <p:grpSp>
        <p:nvGrpSpPr>
          <p:cNvPr id="14" name="Group 13"/>
          <p:cNvGrpSpPr/>
          <p:nvPr/>
        </p:nvGrpSpPr>
        <p:grpSpPr>
          <a:xfrm>
            <a:off x="428596" y="4914267"/>
            <a:ext cx="1771648" cy="1491445"/>
            <a:chOff x="571472" y="4929198"/>
            <a:chExt cx="1771648" cy="1491445"/>
          </a:xfrm>
        </p:grpSpPr>
        <p:pic>
          <p:nvPicPr>
            <p:cNvPr id="15" name="Picture 4" descr="http://www.sjgs.com/azerbaijan2_tn.jpg">
              <a:hlinkClick r:id="rId8"/>
            </p:cNvPr>
            <p:cNvPicPr>
              <a:picLocks noChangeAspect="1" noChangeArrowheads="1"/>
            </p:cNvPicPr>
            <p:nvPr/>
          </p:nvPicPr>
          <p:blipFill>
            <a:blip r:embed="rId9" cstate="print"/>
            <a:srcRect/>
            <a:stretch>
              <a:fillRect/>
            </a:stretch>
          </p:blipFill>
          <p:spPr bwMode="auto">
            <a:xfrm>
              <a:off x="571472" y="4929198"/>
              <a:ext cx="1771648" cy="1238514"/>
            </a:xfrm>
            <a:prstGeom prst="rect">
              <a:avLst/>
            </a:prstGeom>
            <a:noFill/>
          </p:spPr>
        </p:pic>
        <p:sp>
          <p:nvSpPr>
            <p:cNvPr id="16" name="TextBox 15"/>
            <p:cNvSpPr txBox="1"/>
            <p:nvPr/>
          </p:nvSpPr>
          <p:spPr>
            <a:xfrm>
              <a:off x="1190236" y="6143644"/>
              <a:ext cx="534121" cy="276999"/>
            </a:xfrm>
            <a:prstGeom prst="rect">
              <a:avLst/>
            </a:prstGeom>
            <a:noFill/>
          </p:spPr>
          <p:txBody>
            <a:bodyPr wrap="none" rtlCol="0">
              <a:spAutoFit/>
            </a:bodyPr>
            <a:lstStyle/>
            <a:p>
              <a:r>
                <a:rPr lang="en-GB" sz="1200" dirty="0" smtClean="0">
                  <a:latin typeface="Arial" pitchFamily="34" charset="0"/>
                  <a:cs typeface="Arial" pitchFamily="34" charset="0"/>
                </a:rPr>
                <a:t>Baku</a:t>
              </a:r>
              <a:endParaRPr lang="en-US" sz="1200" dirty="0">
                <a:latin typeface="Arial" pitchFamily="34" charset="0"/>
                <a:cs typeface="Arial" pitchFamily="34" charset="0"/>
              </a:endParaRPr>
            </a:p>
          </p:txBody>
        </p:sp>
      </p:grpSp>
      <p:grpSp>
        <p:nvGrpSpPr>
          <p:cNvPr id="17" name="Group 16"/>
          <p:cNvGrpSpPr/>
          <p:nvPr/>
        </p:nvGrpSpPr>
        <p:grpSpPr>
          <a:xfrm>
            <a:off x="7143768" y="2310438"/>
            <a:ext cx="1857388" cy="2467131"/>
            <a:chOff x="7143768" y="2310438"/>
            <a:chExt cx="1857388" cy="2467131"/>
          </a:xfrm>
        </p:grpSpPr>
        <p:pic>
          <p:nvPicPr>
            <p:cNvPr id="18" name="Picture 4" descr="http://4.bp.blogspot.com/_mmzaP6ndX74/Ss9WJCNSi-I/AAAAAAAADvU/G-sXthqKOo0/s400/First+well+drilled+in+Romania-1961.JPG">
              <a:hlinkClick r:id="rId10"/>
            </p:cNvPr>
            <p:cNvPicPr>
              <a:picLocks noChangeAspect="1" noChangeArrowheads="1"/>
            </p:cNvPicPr>
            <p:nvPr/>
          </p:nvPicPr>
          <p:blipFill>
            <a:blip r:embed="rId11" cstate="print"/>
            <a:srcRect/>
            <a:stretch>
              <a:fillRect/>
            </a:stretch>
          </p:blipFill>
          <p:spPr bwMode="auto">
            <a:xfrm>
              <a:off x="7248425" y="2310438"/>
              <a:ext cx="1648075" cy="2190132"/>
            </a:xfrm>
            <a:prstGeom prst="rect">
              <a:avLst/>
            </a:prstGeom>
            <a:noFill/>
          </p:spPr>
        </p:pic>
        <p:sp>
          <p:nvSpPr>
            <p:cNvPr id="19" name="TextBox 18"/>
            <p:cNvSpPr txBox="1"/>
            <p:nvPr/>
          </p:nvSpPr>
          <p:spPr>
            <a:xfrm flipH="1">
              <a:off x="7143768" y="4500570"/>
              <a:ext cx="1857388" cy="276999"/>
            </a:xfrm>
            <a:prstGeom prst="rect">
              <a:avLst/>
            </a:prstGeom>
            <a:noFill/>
          </p:spPr>
          <p:txBody>
            <a:bodyPr wrap="square" rtlCol="0">
              <a:spAutoFit/>
            </a:bodyPr>
            <a:lstStyle/>
            <a:p>
              <a:r>
                <a:rPr lang="en-GB" sz="1200" dirty="0" smtClean="0">
                  <a:latin typeface="Arial" pitchFamily="34" charset="0"/>
                  <a:cs typeface="Arial" pitchFamily="34" charset="0"/>
                </a:rPr>
                <a:t>First </a:t>
              </a:r>
              <a:r>
                <a:rPr lang="en-GB" sz="1200" dirty="0">
                  <a:latin typeface="Arial" pitchFamily="34" charset="0"/>
                  <a:cs typeface="Arial" pitchFamily="34" charset="0"/>
                </a:rPr>
                <a:t>R</a:t>
              </a:r>
              <a:r>
                <a:rPr lang="en-GB" sz="1200" dirty="0" smtClean="0">
                  <a:latin typeface="Arial" pitchFamily="34" charset="0"/>
                  <a:cs typeface="Arial" pitchFamily="34" charset="0"/>
                </a:rPr>
                <a:t>omanian oil well</a:t>
              </a:r>
              <a:endParaRPr lang="en-US" sz="1200" dirty="0">
                <a:latin typeface="Arial" pitchFamily="34" charset="0"/>
                <a:cs typeface="Arial" pitchFamily="34" charset="0"/>
              </a:endParaRPr>
            </a:p>
          </p:txBody>
        </p:sp>
      </p:grpSp>
      <p:sp>
        <p:nvSpPr>
          <p:cNvPr id="20" name="Rectangle 19"/>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348" y="2071678"/>
            <a:ext cx="3500462" cy="3003785"/>
            <a:chOff x="642910" y="3429000"/>
            <a:chExt cx="3500462" cy="3003785"/>
          </a:xfrm>
        </p:grpSpPr>
        <p:pic>
          <p:nvPicPr>
            <p:cNvPr id="34818" name="Picture 2" descr="http://upload.wikimedia.org/wikipedia/commons/thumb/5/50/Mars_Tension-leg_Platform.jpg/180px-Mars_Tension-leg_Platform.jpg">
              <a:hlinkClick r:id="rId2"/>
            </p:cNvPr>
            <p:cNvPicPr>
              <a:picLocks noChangeAspect="1" noChangeArrowheads="1"/>
            </p:cNvPicPr>
            <p:nvPr/>
          </p:nvPicPr>
          <p:blipFill>
            <a:blip r:embed="rId3" cstate="print"/>
            <a:srcRect/>
            <a:stretch>
              <a:fillRect/>
            </a:stretch>
          </p:blipFill>
          <p:spPr bwMode="auto">
            <a:xfrm>
              <a:off x="642910" y="3429000"/>
              <a:ext cx="3500462" cy="2411432"/>
            </a:xfrm>
            <a:prstGeom prst="rect">
              <a:avLst/>
            </a:prstGeom>
            <a:noFill/>
          </p:spPr>
        </p:pic>
        <p:sp>
          <p:nvSpPr>
            <p:cNvPr id="3" name="TextBox 2"/>
            <p:cNvSpPr txBox="1"/>
            <p:nvPr/>
          </p:nvSpPr>
          <p:spPr>
            <a:xfrm>
              <a:off x="642910" y="5786454"/>
              <a:ext cx="2787943" cy="646331"/>
            </a:xfrm>
            <a:prstGeom prst="rect">
              <a:avLst/>
            </a:prstGeom>
            <a:noFill/>
          </p:spPr>
          <p:txBody>
            <a:bodyPr wrap="none" rtlCol="0">
              <a:spAutoFit/>
            </a:bodyPr>
            <a:lstStyle/>
            <a:p>
              <a:r>
                <a:rPr lang="en-GB" dirty="0" smtClean="0">
                  <a:latin typeface="Arial" pitchFamily="34" charset="0"/>
                  <a:cs typeface="Arial" pitchFamily="34" charset="0"/>
                </a:rPr>
                <a:t>Mars tension-leg platform</a:t>
              </a:r>
            </a:p>
            <a:p>
              <a:pPr algn="ctr"/>
              <a:r>
                <a:rPr lang="en-GB" dirty="0" smtClean="0">
                  <a:latin typeface="Arial" pitchFamily="34" charset="0"/>
                  <a:cs typeface="Arial" pitchFamily="34" charset="0"/>
                </a:rPr>
                <a:t>Before</a:t>
              </a:r>
              <a:endParaRPr lang="en-US" dirty="0">
                <a:latin typeface="Arial" pitchFamily="34" charset="0"/>
                <a:cs typeface="Arial" pitchFamily="34" charset="0"/>
              </a:endParaRPr>
            </a:p>
          </p:txBody>
        </p:sp>
      </p:grpSp>
      <p:grpSp>
        <p:nvGrpSpPr>
          <p:cNvPr id="8" name="Group 7"/>
          <p:cNvGrpSpPr/>
          <p:nvPr/>
        </p:nvGrpSpPr>
        <p:grpSpPr>
          <a:xfrm>
            <a:off x="5357818" y="2035959"/>
            <a:ext cx="3238480" cy="2786082"/>
            <a:chOff x="4214810" y="3429000"/>
            <a:chExt cx="3238480" cy="2786082"/>
          </a:xfrm>
        </p:grpSpPr>
        <p:pic>
          <p:nvPicPr>
            <p:cNvPr id="34820" name="Picture 4" descr="File:Mars Tension-leg Platform after Katrina.jpg">
              <a:hlinkClick r:id="rId4"/>
            </p:cNvPr>
            <p:cNvPicPr>
              <a:picLocks noChangeAspect="1" noChangeArrowheads="1"/>
            </p:cNvPicPr>
            <p:nvPr/>
          </p:nvPicPr>
          <p:blipFill>
            <a:blip r:embed="rId5" cstate="print"/>
            <a:srcRect/>
            <a:stretch>
              <a:fillRect/>
            </a:stretch>
          </p:blipFill>
          <p:spPr bwMode="auto">
            <a:xfrm>
              <a:off x="4214810" y="3429000"/>
              <a:ext cx="3238480" cy="2428860"/>
            </a:xfrm>
            <a:prstGeom prst="rect">
              <a:avLst/>
            </a:prstGeom>
            <a:noFill/>
          </p:spPr>
        </p:pic>
        <p:sp>
          <p:nvSpPr>
            <p:cNvPr id="5" name="TextBox 4"/>
            <p:cNvSpPr txBox="1"/>
            <p:nvPr/>
          </p:nvSpPr>
          <p:spPr>
            <a:xfrm>
              <a:off x="4735031" y="5845750"/>
              <a:ext cx="2198038" cy="369332"/>
            </a:xfrm>
            <a:prstGeom prst="rect">
              <a:avLst/>
            </a:prstGeom>
            <a:noFill/>
          </p:spPr>
          <p:txBody>
            <a:bodyPr wrap="none" rtlCol="0">
              <a:spAutoFit/>
            </a:bodyPr>
            <a:lstStyle/>
            <a:p>
              <a:r>
                <a:rPr lang="en-GB" dirty="0" smtClean="0">
                  <a:latin typeface="Arial" pitchFamily="34" charset="0"/>
                  <a:cs typeface="Arial" pitchFamily="34" charset="0"/>
                </a:rPr>
                <a:t>After Katrina (2005)</a:t>
              </a:r>
              <a:endParaRPr lang="en-US" dirty="0">
                <a:latin typeface="Arial" pitchFamily="34" charset="0"/>
                <a:cs typeface="Arial" pitchFamily="34" charset="0"/>
              </a:endParaRPr>
            </a:p>
          </p:txBody>
        </p:sp>
      </p:grpSp>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10" name="TextBox 9"/>
          <p:cNvSpPr txBox="1"/>
          <p:nvPr/>
        </p:nvSpPr>
        <p:spPr>
          <a:xfrm>
            <a:off x="857224" y="171370"/>
            <a:ext cx="6590266" cy="400110"/>
          </a:xfrm>
          <a:prstGeom prst="rect">
            <a:avLst/>
          </a:prstGeom>
          <a:noFill/>
        </p:spPr>
        <p:txBody>
          <a:bodyPr wrap="none" rtlCol="0">
            <a:spAutoFit/>
          </a:bodyPr>
          <a:lstStyle/>
          <a:p>
            <a:r>
              <a:rPr lang="en-GB" sz="2000" b="1" dirty="0" smtClean="0">
                <a:latin typeface="Arial" pitchFamily="34" charset="0"/>
                <a:cs typeface="Arial" pitchFamily="34" charset="0"/>
              </a:rPr>
              <a:t>Developments in Drilling Rigs – Offshore Operations</a:t>
            </a:r>
            <a:endParaRPr lang="en-US" sz="2000" b="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1643591" cy="400110"/>
          </a:xfrm>
          <a:prstGeom prst="rect">
            <a:avLst/>
          </a:prstGeom>
          <a:noFill/>
        </p:spPr>
        <p:txBody>
          <a:bodyPr wrap="none" rtlCol="0">
            <a:spAutoFit/>
          </a:bodyPr>
          <a:lstStyle/>
          <a:p>
            <a:r>
              <a:rPr lang="en-GB" sz="2000" b="1" dirty="0" smtClean="0">
                <a:latin typeface="Arial" pitchFamily="34" charset="0"/>
                <a:cs typeface="Arial" pitchFamily="34" charset="0"/>
              </a:rPr>
              <a:t>The Oil Well</a:t>
            </a:r>
            <a:endParaRPr lang="en-US" sz="2000" b="1" dirty="0">
              <a:latin typeface="Arial" pitchFamily="34" charset="0"/>
              <a:cs typeface="Arial" pitchFamily="34" charset="0"/>
            </a:endParaRPr>
          </a:p>
        </p:txBody>
      </p:sp>
      <p:grpSp>
        <p:nvGrpSpPr>
          <p:cNvPr id="3" name="Group 2"/>
          <p:cNvGrpSpPr/>
          <p:nvPr/>
        </p:nvGrpSpPr>
        <p:grpSpPr>
          <a:xfrm>
            <a:off x="1785918" y="1454995"/>
            <a:ext cx="5291265" cy="4117145"/>
            <a:chOff x="1785918" y="1454995"/>
            <a:chExt cx="5291265" cy="4117145"/>
          </a:xfrm>
        </p:grpSpPr>
        <p:sp>
          <p:nvSpPr>
            <p:cNvPr id="4" name="Rectangle 3"/>
            <p:cNvSpPr/>
            <p:nvPr/>
          </p:nvSpPr>
          <p:spPr>
            <a:xfrm>
              <a:off x="1785918" y="2240813"/>
              <a:ext cx="5286411" cy="3286148"/>
            </a:xfrm>
            <a:prstGeom prst="rect">
              <a:avLst/>
            </a:prstGeom>
            <a:blipFill>
              <a:blip r:embed="rId2" cstate="prin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526538" y="2097937"/>
              <a:ext cx="71438" cy="335758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17395" y="2097937"/>
              <a:ext cx="71438" cy="335758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14941" y="2097937"/>
              <a:ext cx="71438" cy="1143008"/>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28991" y="2097937"/>
              <a:ext cx="71438" cy="1143008"/>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17197" y="2169375"/>
              <a:ext cx="1500198" cy="3286148"/>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2700000" scaled="1"/>
              <a:tileRect/>
            </a:gra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a:off x="4331577" y="1669309"/>
              <a:ext cx="71438" cy="785818"/>
            </a:xfrm>
            <a:prstGeom prst="up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 Arrow 10"/>
            <p:cNvSpPr/>
            <p:nvPr/>
          </p:nvSpPr>
          <p:spPr>
            <a:xfrm rot="16200000">
              <a:off x="4383304" y="4935746"/>
              <a:ext cx="313750" cy="297176"/>
            </a:xfrm>
            <a:prstGeom prst="ben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5400000" flipH="1">
              <a:off x="4037538" y="4935746"/>
              <a:ext cx="313750" cy="297176"/>
            </a:xfrm>
            <a:prstGeom prst="ben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617197" y="4241077"/>
              <a:ext cx="1500198" cy="357190"/>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60139" y="1955061"/>
              <a:ext cx="214314" cy="2928958"/>
            </a:xfrm>
            <a:prstGeom prst="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20"/>
            <p:cNvGrpSpPr/>
            <p:nvPr/>
          </p:nvGrpSpPr>
          <p:grpSpPr>
            <a:xfrm>
              <a:off x="5117395" y="5026894"/>
              <a:ext cx="552283" cy="285754"/>
              <a:chOff x="3143240" y="4143381"/>
              <a:chExt cx="552283" cy="285754"/>
            </a:xfrm>
          </p:grpSpPr>
          <p:sp>
            <p:nvSpPr>
              <p:cNvPr id="33" name="Isosceles Triangle 32"/>
              <p:cNvSpPr/>
              <p:nvPr/>
            </p:nvSpPr>
            <p:spPr>
              <a:xfrm rot="5400000" flipH="1">
                <a:off x="3383662" y="4117273"/>
                <a:ext cx="71440" cy="552283"/>
              </a:xfrm>
              <a:prstGeom prst="triangle">
                <a:avLst>
                  <a:gd name="adj" fmla="val 4732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flipH="1">
                <a:off x="3383662" y="4010116"/>
                <a:ext cx="71440" cy="552283"/>
              </a:xfrm>
              <a:prstGeom prst="triangle">
                <a:avLst>
                  <a:gd name="adj" fmla="val 4732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rot="5400000" flipH="1">
                <a:off x="3383662" y="3902959"/>
                <a:ext cx="71440" cy="552283"/>
              </a:xfrm>
              <a:prstGeom prst="triangle">
                <a:avLst>
                  <a:gd name="adj" fmla="val 4732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21"/>
            <p:cNvGrpSpPr/>
            <p:nvPr/>
          </p:nvGrpSpPr>
          <p:grpSpPr>
            <a:xfrm flipH="1">
              <a:off x="3045693" y="5026894"/>
              <a:ext cx="552283" cy="285754"/>
              <a:chOff x="3143240" y="4143381"/>
              <a:chExt cx="552283" cy="285754"/>
            </a:xfrm>
          </p:grpSpPr>
          <p:sp>
            <p:nvSpPr>
              <p:cNvPr id="30" name="Isosceles Triangle 29"/>
              <p:cNvSpPr/>
              <p:nvPr/>
            </p:nvSpPr>
            <p:spPr>
              <a:xfrm rot="5400000" flipH="1">
                <a:off x="3383662" y="4117273"/>
                <a:ext cx="71440" cy="552283"/>
              </a:xfrm>
              <a:prstGeom prst="triangle">
                <a:avLst>
                  <a:gd name="adj" fmla="val 4732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5400000" flipH="1">
                <a:off x="3383662" y="4010116"/>
                <a:ext cx="71440" cy="552283"/>
              </a:xfrm>
              <a:prstGeom prst="triangle">
                <a:avLst>
                  <a:gd name="adj" fmla="val 4732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rot="5400000" flipH="1">
                <a:off x="3383662" y="3902959"/>
                <a:ext cx="71440" cy="552283"/>
              </a:xfrm>
              <a:prstGeom prst="triangle">
                <a:avLst>
                  <a:gd name="adj" fmla="val 4732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4643437" y="1454995"/>
              <a:ext cx="1643074" cy="584775"/>
            </a:xfrm>
            <a:prstGeom prst="rect">
              <a:avLst/>
            </a:prstGeom>
            <a:noFill/>
          </p:spPr>
          <p:txBody>
            <a:bodyPr wrap="square" rtlCol="0">
              <a:spAutoFit/>
            </a:bodyPr>
            <a:lstStyle/>
            <a:p>
              <a:pPr algn="ctr"/>
              <a:r>
                <a:rPr lang="en-GB" sz="1600" dirty="0" smtClean="0">
                  <a:latin typeface="Arial" pitchFamily="34" charset="0"/>
                  <a:cs typeface="Arial" pitchFamily="34" charset="0"/>
                </a:rPr>
                <a:t>Oil produced to the surface</a:t>
              </a:r>
              <a:endParaRPr lang="en-US" sz="1600" dirty="0">
                <a:latin typeface="Arial" pitchFamily="34" charset="0"/>
                <a:cs typeface="Arial" pitchFamily="34" charset="0"/>
              </a:endParaRPr>
            </a:p>
          </p:txBody>
        </p:sp>
        <p:sp>
          <p:nvSpPr>
            <p:cNvPr id="18" name="TextBox 17"/>
            <p:cNvSpPr txBox="1"/>
            <p:nvPr/>
          </p:nvSpPr>
          <p:spPr>
            <a:xfrm>
              <a:off x="5786445" y="2383689"/>
              <a:ext cx="928694" cy="584775"/>
            </a:xfrm>
            <a:prstGeom prst="rect">
              <a:avLst/>
            </a:prstGeom>
            <a:noFill/>
          </p:spPr>
          <p:txBody>
            <a:bodyPr wrap="square" rtlCol="0">
              <a:spAutoFit/>
            </a:bodyPr>
            <a:lstStyle/>
            <a:p>
              <a:pPr algn="ctr"/>
              <a:r>
                <a:rPr lang="en-GB" sz="1600" dirty="0" smtClean="0">
                  <a:latin typeface="Arial" pitchFamily="34" charset="0"/>
                  <a:cs typeface="Arial" pitchFamily="34" charset="0"/>
                </a:rPr>
                <a:t>Surface casing</a:t>
              </a:r>
              <a:endParaRPr lang="en-US" sz="1600" dirty="0">
                <a:latin typeface="Arial" pitchFamily="34" charset="0"/>
                <a:cs typeface="Arial" pitchFamily="34" charset="0"/>
              </a:endParaRPr>
            </a:p>
          </p:txBody>
        </p:sp>
        <p:sp>
          <p:nvSpPr>
            <p:cNvPr id="19" name="TextBox 18"/>
            <p:cNvSpPr txBox="1"/>
            <p:nvPr/>
          </p:nvSpPr>
          <p:spPr>
            <a:xfrm>
              <a:off x="5786445" y="3188143"/>
              <a:ext cx="902811" cy="338554"/>
            </a:xfrm>
            <a:prstGeom prst="rect">
              <a:avLst/>
            </a:prstGeom>
            <a:noFill/>
          </p:spPr>
          <p:txBody>
            <a:bodyPr wrap="none" rtlCol="0">
              <a:spAutoFit/>
            </a:bodyPr>
            <a:lstStyle/>
            <a:p>
              <a:r>
                <a:rPr lang="en-GB" sz="1600" dirty="0" smtClean="0">
                  <a:latin typeface="Arial" pitchFamily="34" charset="0"/>
                  <a:cs typeface="Arial" pitchFamily="34" charset="0"/>
                </a:rPr>
                <a:t>Cement</a:t>
              </a:r>
              <a:endParaRPr lang="en-US" sz="1600" dirty="0">
                <a:latin typeface="Arial" pitchFamily="34" charset="0"/>
                <a:cs typeface="Arial" pitchFamily="34" charset="0"/>
              </a:endParaRPr>
            </a:p>
          </p:txBody>
        </p:sp>
        <p:sp>
          <p:nvSpPr>
            <p:cNvPr id="20" name="TextBox 19"/>
            <p:cNvSpPr txBox="1"/>
            <p:nvPr/>
          </p:nvSpPr>
          <p:spPr>
            <a:xfrm>
              <a:off x="5786445" y="3598135"/>
              <a:ext cx="1214445" cy="584775"/>
            </a:xfrm>
            <a:prstGeom prst="rect">
              <a:avLst/>
            </a:prstGeom>
            <a:noFill/>
          </p:spPr>
          <p:txBody>
            <a:bodyPr wrap="square" rtlCol="0">
              <a:spAutoFit/>
            </a:bodyPr>
            <a:lstStyle/>
            <a:p>
              <a:pPr algn="ctr"/>
              <a:r>
                <a:rPr lang="en-GB" sz="1600" dirty="0" smtClean="0">
                  <a:latin typeface="Arial" pitchFamily="34" charset="0"/>
                  <a:cs typeface="Arial" pitchFamily="34" charset="0"/>
                </a:rPr>
                <a:t>Production casing</a:t>
              </a:r>
              <a:endParaRPr lang="en-US" sz="1600" dirty="0">
                <a:latin typeface="Arial" pitchFamily="34" charset="0"/>
                <a:cs typeface="Arial" pitchFamily="34" charset="0"/>
              </a:endParaRPr>
            </a:p>
          </p:txBody>
        </p:sp>
        <p:sp>
          <p:nvSpPr>
            <p:cNvPr id="21" name="TextBox 20"/>
            <p:cNvSpPr txBox="1"/>
            <p:nvPr/>
          </p:nvSpPr>
          <p:spPr>
            <a:xfrm>
              <a:off x="5786445" y="5026895"/>
              <a:ext cx="1290738" cy="338554"/>
            </a:xfrm>
            <a:prstGeom prst="rect">
              <a:avLst/>
            </a:prstGeom>
            <a:noFill/>
          </p:spPr>
          <p:txBody>
            <a:bodyPr wrap="none" rtlCol="0">
              <a:spAutoFit/>
            </a:bodyPr>
            <a:lstStyle/>
            <a:p>
              <a:r>
                <a:rPr lang="en-GB" sz="1600" dirty="0" smtClean="0">
                  <a:latin typeface="Arial" pitchFamily="34" charset="0"/>
                  <a:cs typeface="Arial" pitchFamily="34" charset="0"/>
                </a:rPr>
                <a:t>Perforations</a:t>
              </a:r>
              <a:endParaRPr lang="en-US" sz="1600" dirty="0">
                <a:latin typeface="Arial" pitchFamily="34" charset="0"/>
                <a:cs typeface="Arial" pitchFamily="34" charset="0"/>
              </a:endParaRPr>
            </a:p>
          </p:txBody>
        </p:sp>
        <p:sp>
          <p:nvSpPr>
            <p:cNvPr id="22" name="TextBox 21"/>
            <p:cNvSpPr txBox="1"/>
            <p:nvPr/>
          </p:nvSpPr>
          <p:spPr>
            <a:xfrm>
              <a:off x="2249140" y="4259713"/>
              <a:ext cx="822661" cy="338554"/>
            </a:xfrm>
            <a:prstGeom prst="rect">
              <a:avLst/>
            </a:prstGeom>
            <a:noFill/>
          </p:spPr>
          <p:txBody>
            <a:bodyPr wrap="none" rtlCol="0">
              <a:spAutoFit/>
            </a:bodyPr>
            <a:lstStyle/>
            <a:p>
              <a:r>
                <a:rPr lang="en-GB" sz="1600" dirty="0" smtClean="0">
                  <a:latin typeface="Arial" pitchFamily="34" charset="0"/>
                  <a:cs typeface="Arial" pitchFamily="34" charset="0"/>
                </a:rPr>
                <a:t>Packer</a:t>
              </a:r>
              <a:endParaRPr lang="en-US" sz="1600" dirty="0">
                <a:latin typeface="Arial" pitchFamily="34" charset="0"/>
                <a:cs typeface="Arial" pitchFamily="34" charset="0"/>
              </a:endParaRPr>
            </a:p>
          </p:txBody>
        </p:sp>
        <p:sp>
          <p:nvSpPr>
            <p:cNvPr id="23" name="TextBox 22"/>
            <p:cNvSpPr txBox="1"/>
            <p:nvPr/>
          </p:nvSpPr>
          <p:spPr>
            <a:xfrm>
              <a:off x="2269594" y="3669573"/>
              <a:ext cx="802207" cy="338554"/>
            </a:xfrm>
            <a:prstGeom prst="rect">
              <a:avLst/>
            </a:prstGeom>
            <a:noFill/>
          </p:spPr>
          <p:txBody>
            <a:bodyPr wrap="none" rtlCol="0">
              <a:spAutoFit/>
            </a:bodyPr>
            <a:lstStyle/>
            <a:p>
              <a:r>
                <a:rPr lang="en-GB" sz="1600" dirty="0" smtClean="0">
                  <a:latin typeface="Arial" pitchFamily="34" charset="0"/>
                  <a:cs typeface="Arial" pitchFamily="34" charset="0"/>
                </a:rPr>
                <a:t>Tubing</a:t>
              </a:r>
              <a:endParaRPr lang="en-US" sz="1600" dirty="0">
                <a:latin typeface="Arial" pitchFamily="34" charset="0"/>
                <a:cs typeface="Arial" pitchFamily="34" charset="0"/>
              </a:endParaRPr>
            </a:p>
          </p:txBody>
        </p:sp>
        <p:sp>
          <p:nvSpPr>
            <p:cNvPr id="24" name="TextBox 23"/>
            <p:cNvSpPr txBox="1"/>
            <p:nvPr/>
          </p:nvSpPr>
          <p:spPr>
            <a:xfrm>
              <a:off x="1785918" y="4741143"/>
              <a:ext cx="1285883" cy="830997"/>
            </a:xfrm>
            <a:prstGeom prst="rect">
              <a:avLst/>
            </a:prstGeom>
            <a:noFill/>
          </p:spPr>
          <p:txBody>
            <a:bodyPr wrap="square" rtlCol="0">
              <a:spAutoFit/>
            </a:bodyPr>
            <a:lstStyle/>
            <a:p>
              <a:pPr algn="ctr"/>
              <a:r>
                <a:rPr lang="en-GB" sz="1600" dirty="0" smtClean="0">
                  <a:latin typeface="Arial" pitchFamily="34" charset="0"/>
                  <a:cs typeface="Arial" pitchFamily="34" charset="0"/>
                </a:rPr>
                <a:t>Oil enters through perforations</a:t>
              </a:r>
              <a:endParaRPr lang="en-US" sz="1600" dirty="0">
                <a:latin typeface="Arial" pitchFamily="34" charset="0"/>
                <a:cs typeface="Arial" pitchFamily="34" charset="0"/>
              </a:endParaRPr>
            </a:p>
          </p:txBody>
        </p:sp>
        <p:cxnSp>
          <p:nvCxnSpPr>
            <p:cNvPr id="25" name="Straight Arrow Connector 24"/>
            <p:cNvCxnSpPr>
              <a:stCxn id="18" idx="1"/>
              <a:endCxn id="7" idx="1"/>
            </p:cNvCxnSpPr>
            <p:nvPr/>
          </p:nvCxnSpPr>
          <p:spPr>
            <a:xfrm rot="10800000">
              <a:off x="5214941" y="2669441"/>
              <a:ext cx="571504" cy="663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1"/>
            </p:cNvCxnSpPr>
            <p:nvPr/>
          </p:nvCxnSpPr>
          <p:spPr>
            <a:xfrm rot="10800000" flipV="1">
              <a:off x="5143503" y="3357419"/>
              <a:ext cx="642942" cy="26401"/>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1"/>
            </p:cNvCxnSpPr>
            <p:nvPr/>
          </p:nvCxnSpPr>
          <p:spPr>
            <a:xfrm rot="10800000">
              <a:off x="5143503" y="3883887"/>
              <a:ext cx="642942" cy="663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p:cNvCxnSpPr>
            <p:nvPr/>
          </p:nvCxnSpPr>
          <p:spPr>
            <a:xfrm flipV="1">
              <a:off x="3071801" y="4383954"/>
              <a:ext cx="571504" cy="4503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3"/>
            </p:cNvCxnSpPr>
            <p:nvPr/>
          </p:nvCxnSpPr>
          <p:spPr>
            <a:xfrm flipV="1">
              <a:off x="3071801" y="3812450"/>
              <a:ext cx="1214446" cy="2640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Link to well completion graphic"/>
          <p:cNvPicPr>
            <a:picLocks noChangeAspect="1" noChangeArrowheads="1"/>
          </p:cNvPicPr>
          <p:nvPr/>
        </p:nvPicPr>
        <p:blipFill>
          <a:blip r:embed="rId2" cstate="print"/>
          <a:srcRect/>
          <a:stretch>
            <a:fillRect/>
          </a:stretch>
        </p:blipFill>
        <p:spPr bwMode="auto">
          <a:xfrm>
            <a:off x="4286286" y="579000"/>
            <a:ext cx="4357680" cy="5733789"/>
          </a:xfrm>
          <a:prstGeom prst="rect">
            <a:avLst/>
          </a:prstGeom>
          <a:noFill/>
        </p:spPr>
      </p:pic>
      <p:sp>
        <p:nvSpPr>
          <p:cNvPr id="3" name="TextBox 2"/>
          <p:cNvSpPr txBox="1"/>
          <p:nvPr/>
        </p:nvSpPr>
        <p:spPr>
          <a:xfrm>
            <a:off x="8572528" y="5286388"/>
            <a:ext cx="430887" cy="1129476"/>
          </a:xfrm>
          <a:prstGeom prst="rect">
            <a:avLst/>
          </a:prstGeom>
          <a:noFill/>
        </p:spPr>
        <p:txBody>
          <a:bodyPr vert="vert270" wrap="none" rtlCol="0">
            <a:spAutoFit/>
          </a:bodyPr>
          <a:lstStyle/>
          <a:p>
            <a:r>
              <a:rPr lang="en-GB" sz="1600" dirty="0" smtClean="0">
                <a:latin typeface="Arial" pitchFamily="34" charset="0"/>
                <a:cs typeface="Arial" pitchFamily="34" charset="0"/>
              </a:rPr>
              <a:t>Source: BP</a:t>
            </a:r>
            <a:endParaRPr lang="en-US" sz="1600" dirty="0">
              <a:latin typeface="Arial" pitchFamily="34" charset="0"/>
              <a:cs typeface="Arial" pitchFamily="34" charset="0"/>
            </a:endParaRPr>
          </a:p>
        </p:txBody>
      </p:sp>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8" name="TextBox 7"/>
          <p:cNvSpPr txBox="1"/>
          <p:nvPr/>
        </p:nvSpPr>
        <p:spPr>
          <a:xfrm>
            <a:off x="884237" y="142852"/>
            <a:ext cx="1258871" cy="400110"/>
          </a:xfrm>
          <a:prstGeom prst="rect">
            <a:avLst/>
          </a:prstGeom>
          <a:noFill/>
        </p:spPr>
        <p:txBody>
          <a:bodyPr wrap="none" rtlCol="0">
            <a:spAutoFit/>
          </a:bodyPr>
          <a:lstStyle/>
          <a:p>
            <a:r>
              <a:rPr lang="en-GB" sz="2000" b="1" dirty="0" smtClean="0">
                <a:latin typeface="Arial" pitchFamily="34" charset="0"/>
                <a:cs typeface="Arial" pitchFamily="34" charset="0"/>
              </a:rPr>
              <a:t>Oil Wells</a:t>
            </a:r>
            <a:endParaRPr lang="en-US" sz="2000" b="1" dirty="0">
              <a:latin typeface="Arial" pitchFamily="34" charset="0"/>
              <a:cs typeface="Arial" pitchFamily="34" charset="0"/>
            </a:endParaRPr>
          </a:p>
        </p:txBody>
      </p:sp>
      <p:pic>
        <p:nvPicPr>
          <p:cNvPr id="9" name="Picture 2" descr="http://www.encapgroup.com/drilling/images/oil-drilling-well.jpg"/>
          <p:cNvPicPr>
            <a:picLocks noChangeAspect="1" noChangeArrowheads="1"/>
          </p:cNvPicPr>
          <p:nvPr/>
        </p:nvPicPr>
        <p:blipFill>
          <a:blip r:embed="rId3" cstate="print"/>
          <a:srcRect/>
          <a:stretch>
            <a:fillRect/>
          </a:stretch>
        </p:blipFill>
        <p:spPr bwMode="auto">
          <a:xfrm>
            <a:off x="642910" y="641233"/>
            <a:ext cx="3143272" cy="5671556"/>
          </a:xfrm>
          <a:prstGeom prst="rect">
            <a:avLst/>
          </a:prstGeom>
          <a:noFill/>
        </p:spPr>
      </p:pic>
      <p:sp>
        <p:nvSpPr>
          <p:cNvPr id="10" name="Rectangle 9"/>
          <p:cNvSpPr/>
          <p:nvPr/>
        </p:nvSpPr>
        <p:spPr>
          <a:xfrm>
            <a:off x="4214810" y="500042"/>
            <a:ext cx="571504" cy="5929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8662" y="142852"/>
            <a:ext cx="1568058" cy="400110"/>
          </a:xfrm>
          <a:prstGeom prst="rect">
            <a:avLst/>
          </a:prstGeom>
          <a:noFill/>
        </p:spPr>
        <p:txBody>
          <a:bodyPr wrap="none" rtlCol="0">
            <a:spAutoFit/>
          </a:bodyPr>
          <a:lstStyle/>
          <a:p>
            <a:r>
              <a:rPr lang="en-GB" sz="2000" b="1" dirty="0" smtClean="0">
                <a:latin typeface="Arial" pitchFamily="34" charset="0"/>
                <a:cs typeface="Arial" pitchFamily="34" charset="0"/>
              </a:rPr>
              <a:t>Processing</a:t>
            </a:r>
            <a:endParaRPr lang="en-US" sz="2000" b="1" dirty="0">
              <a:latin typeface="Arial" pitchFamily="34" charset="0"/>
              <a:cs typeface="Arial" pitchFamily="34" charset="0"/>
            </a:endParaRPr>
          </a:p>
        </p:txBody>
      </p:sp>
      <p:grpSp>
        <p:nvGrpSpPr>
          <p:cNvPr id="16" name="Group 15"/>
          <p:cNvGrpSpPr/>
          <p:nvPr/>
        </p:nvGrpSpPr>
        <p:grpSpPr>
          <a:xfrm>
            <a:off x="2143108" y="2416726"/>
            <a:ext cx="4857784" cy="3798356"/>
            <a:chOff x="1928794" y="1571612"/>
            <a:chExt cx="4857784" cy="3798356"/>
          </a:xfrm>
        </p:grpSpPr>
        <p:sp>
          <p:nvSpPr>
            <p:cNvPr id="4" name="Rectangle 3"/>
            <p:cNvSpPr/>
            <p:nvPr/>
          </p:nvSpPr>
          <p:spPr>
            <a:xfrm>
              <a:off x="3857620" y="2714620"/>
              <a:ext cx="142876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Bent Arrow 4"/>
            <p:cNvSpPr/>
            <p:nvPr/>
          </p:nvSpPr>
          <p:spPr>
            <a:xfrm>
              <a:off x="2357422" y="3071810"/>
              <a:ext cx="1428760" cy="164307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6" name="Right Arrow 5"/>
            <p:cNvSpPr/>
            <p:nvPr/>
          </p:nvSpPr>
          <p:spPr>
            <a:xfrm>
              <a:off x="5286380" y="3143248"/>
              <a:ext cx="1500198"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Bent-Up Arrow 6"/>
            <p:cNvSpPr/>
            <p:nvPr/>
          </p:nvSpPr>
          <p:spPr>
            <a:xfrm rot="5400000" flipH="1">
              <a:off x="4369688" y="1923664"/>
              <a:ext cx="850392"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8" name="Bent-Up Arrow 7"/>
            <p:cNvSpPr/>
            <p:nvPr/>
          </p:nvSpPr>
          <p:spPr>
            <a:xfrm rot="16200000" flipH="1" flipV="1">
              <a:off x="4423986" y="4202816"/>
              <a:ext cx="850392"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9" name="TextBox 8"/>
            <p:cNvSpPr txBox="1"/>
            <p:nvPr/>
          </p:nvSpPr>
          <p:spPr>
            <a:xfrm>
              <a:off x="1928794" y="3491469"/>
              <a:ext cx="461665" cy="1242328"/>
            </a:xfrm>
            <a:prstGeom prst="rect">
              <a:avLst/>
            </a:prstGeom>
            <a:noFill/>
          </p:spPr>
          <p:txBody>
            <a:bodyPr vert="vert270" wrap="none" rtlCol="0">
              <a:spAutoFit/>
            </a:bodyPr>
            <a:lstStyle/>
            <a:p>
              <a:r>
                <a:rPr lang="en-GB" dirty="0" err="1" smtClean="0">
                  <a:latin typeface="Arial" pitchFamily="34" charset="0"/>
                  <a:cs typeface="Arial" pitchFamily="34" charset="0"/>
                </a:rPr>
                <a:t>Wellstream</a:t>
              </a:r>
              <a:endParaRPr lang="en-US" dirty="0">
                <a:latin typeface="Arial" pitchFamily="34" charset="0"/>
                <a:cs typeface="Arial" pitchFamily="34" charset="0"/>
              </a:endParaRPr>
            </a:p>
          </p:txBody>
        </p:sp>
        <p:sp>
          <p:nvSpPr>
            <p:cNvPr id="10" name="TextBox 9"/>
            <p:cNvSpPr txBox="1"/>
            <p:nvPr/>
          </p:nvSpPr>
          <p:spPr>
            <a:xfrm>
              <a:off x="4429124" y="1571612"/>
              <a:ext cx="607859" cy="369332"/>
            </a:xfrm>
            <a:prstGeom prst="rect">
              <a:avLst/>
            </a:prstGeom>
            <a:noFill/>
          </p:spPr>
          <p:txBody>
            <a:bodyPr wrap="none" rtlCol="0">
              <a:spAutoFit/>
            </a:bodyPr>
            <a:lstStyle/>
            <a:p>
              <a:r>
                <a:rPr lang="en-GB" dirty="0" smtClean="0">
                  <a:latin typeface="Arial" pitchFamily="34" charset="0"/>
                  <a:cs typeface="Arial" pitchFamily="34" charset="0"/>
                </a:rPr>
                <a:t>Gas</a:t>
              </a:r>
              <a:endParaRPr lang="en-US" dirty="0">
                <a:latin typeface="Arial" pitchFamily="34" charset="0"/>
                <a:cs typeface="Arial" pitchFamily="34" charset="0"/>
              </a:endParaRPr>
            </a:p>
          </p:txBody>
        </p:sp>
        <p:sp>
          <p:nvSpPr>
            <p:cNvPr id="11" name="TextBox 10"/>
            <p:cNvSpPr txBox="1"/>
            <p:nvPr/>
          </p:nvSpPr>
          <p:spPr>
            <a:xfrm>
              <a:off x="5786446" y="2916792"/>
              <a:ext cx="466794" cy="369332"/>
            </a:xfrm>
            <a:prstGeom prst="rect">
              <a:avLst/>
            </a:prstGeom>
            <a:noFill/>
          </p:spPr>
          <p:txBody>
            <a:bodyPr wrap="none" rtlCol="0">
              <a:spAutoFit/>
            </a:bodyPr>
            <a:lstStyle/>
            <a:p>
              <a:r>
                <a:rPr lang="en-GB" dirty="0" smtClean="0">
                  <a:latin typeface="Arial" pitchFamily="34" charset="0"/>
                  <a:cs typeface="Arial" pitchFamily="34" charset="0"/>
                </a:rPr>
                <a:t>Oil</a:t>
              </a:r>
              <a:endParaRPr lang="en-US" dirty="0">
                <a:latin typeface="Arial" pitchFamily="34" charset="0"/>
                <a:cs typeface="Arial" pitchFamily="34" charset="0"/>
              </a:endParaRPr>
            </a:p>
          </p:txBody>
        </p:sp>
        <p:sp>
          <p:nvSpPr>
            <p:cNvPr id="12" name="TextBox 11"/>
            <p:cNvSpPr txBox="1"/>
            <p:nvPr/>
          </p:nvSpPr>
          <p:spPr>
            <a:xfrm>
              <a:off x="4351877" y="5000636"/>
              <a:ext cx="791627" cy="369332"/>
            </a:xfrm>
            <a:prstGeom prst="rect">
              <a:avLst/>
            </a:prstGeom>
            <a:noFill/>
          </p:spPr>
          <p:txBody>
            <a:bodyPr wrap="none" rtlCol="0">
              <a:spAutoFit/>
            </a:bodyPr>
            <a:lstStyle/>
            <a:p>
              <a:r>
                <a:rPr lang="en-GB" dirty="0" smtClean="0">
                  <a:latin typeface="Arial" pitchFamily="34" charset="0"/>
                  <a:cs typeface="Arial" pitchFamily="34" charset="0"/>
                </a:rPr>
                <a:t>Water</a:t>
              </a:r>
              <a:endParaRPr lang="en-US" dirty="0">
                <a:latin typeface="Arial" pitchFamily="34" charset="0"/>
                <a:cs typeface="Arial" pitchFamily="34" charset="0"/>
              </a:endParaRPr>
            </a:p>
          </p:txBody>
        </p:sp>
      </p:grpSp>
      <p:sp>
        <p:nvSpPr>
          <p:cNvPr id="13" name="Rectangle 1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14" name="Picture 6" descr="http://www.forttours.com/images/christmastree.jpg"/>
          <p:cNvPicPr>
            <a:picLocks noChangeAspect="1" noChangeArrowheads="1"/>
          </p:cNvPicPr>
          <p:nvPr/>
        </p:nvPicPr>
        <p:blipFill>
          <a:blip r:embed="rId2" cstate="print"/>
          <a:srcRect/>
          <a:stretch>
            <a:fillRect/>
          </a:stretch>
        </p:blipFill>
        <p:spPr bwMode="auto">
          <a:xfrm>
            <a:off x="357158" y="657385"/>
            <a:ext cx="2857500" cy="1838325"/>
          </a:xfrm>
          <a:prstGeom prst="rect">
            <a:avLst/>
          </a:prstGeom>
          <a:noFill/>
        </p:spPr>
      </p:pic>
      <p:pic>
        <p:nvPicPr>
          <p:cNvPr id="15" name="Picture 8" descr="http://static.flickr.com/2210/2170286670_dc82eb28a2.jpg"/>
          <p:cNvPicPr>
            <a:picLocks noChangeAspect="1" noChangeArrowheads="1"/>
          </p:cNvPicPr>
          <p:nvPr/>
        </p:nvPicPr>
        <p:blipFill>
          <a:blip r:embed="rId3" cstate="print"/>
          <a:srcRect/>
          <a:stretch>
            <a:fillRect/>
          </a:stretch>
        </p:blipFill>
        <p:spPr bwMode="auto">
          <a:xfrm>
            <a:off x="5822155" y="657385"/>
            <a:ext cx="2928958" cy="3057367"/>
          </a:xfrm>
          <a:prstGeom prst="rect">
            <a:avLst/>
          </a:prstGeom>
          <a:noFill/>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2573333" cy="400110"/>
          </a:xfrm>
          <a:prstGeom prst="rect">
            <a:avLst/>
          </a:prstGeom>
          <a:noFill/>
        </p:spPr>
        <p:txBody>
          <a:bodyPr wrap="none" rtlCol="0">
            <a:spAutoFit/>
          </a:bodyPr>
          <a:lstStyle/>
          <a:p>
            <a:r>
              <a:rPr lang="en-GB" sz="2000" b="1" dirty="0" smtClean="0">
                <a:latin typeface="Arial" pitchFamily="34" charset="0"/>
                <a:cs typeface="Arial" pitchFamily="34" charset="0"/>
              </a:rPr>
              <a:t>Topside Operations</a:t>
            </a:r>
            <a:endParaRPr lang="en-US" sz="2000" b="1" dirty="0">
              <a:latin typeface="Arial" pitchFamily="34" charset="0"/>
              <a:cs typeface="Arial" pitchFamily="34" charset="0"/>
            </a:endParaRPr>
          </a:p>
        </p:txBody>
      </p:sp>
      <p:sp>
        <p:nvSpPr>
          <p:cNvPr id="3" name="Rectangle 2"/>
          <p:cNvSpPr/>
          <p:nvPr/>
        </p:nvSpPr>
        <p:spPr>
          <a:xfrm>
            <a:off x="928662" y="785794"/>
            <a:ext cx="4786346" cy="2585323"/>
          </a:xfrm>
          <a:prstGeom prst="rect">
            <a:avLst/>
          </a:prstGeom>
        </p:spPr>
        <p:txBody>
          <a:bodyPr wrap="square">
            <a:spAutoFit/>
          </a:bodyPr>
          <a:lstStyle/>
          <a:p>
            <a:pPr marL="271463" indent="-271463">
              <a:buBlip>
                <a:blip r:embed="rId2"/>
              </a:buBlip>
            </a:pPr>
            <a:r>
              <a:rPr lang="en-US" dirty="0" smtClean="0">
                <a:latin typeface="Arial" pitchFamily="34" charset="0"/>
                <a:cs typeface="Arial" pitchFamily="34" charset="0"/>
              </a:rPr>
              <a:t>Offshore production platforms/FPSO collect the hydrocarbons produced under the seabed by means of specially designed flow-lines and risers. </a:t>
            </a:r>
          </a:p>
          <a:p>
            <a:pPr marL="271463" indent="-271463">
              <a:buBlip>
                <a:blip r:embed="rId2"/>
              </a:buBlip>
            </a:pPr>
            <a:r>
              <a:rPr lang="en-US" dirty="0" smtClean="0">
                <a:latin typeface="Arial" pitchFamily="34" charset="0"/>
                <a:cs typeface="Arial" pitchFamily="34" charset="0"/>
              </a:rPr>
              <a:t>The platform also contains the necessary monitoring &amp; control equipment, and gear for furnishing electric and/or hydraulic power to the subsea equipment installed at the various field wells.</a:t>
            </a:r>
          </a:p>
        </p:txBody>
      </p:sp>
      <p:sp>
        <p:nvSpPr>
          <p:cNvPr id="4" name="TextBox 3"/>
          <p:cNvSpPr txBox="1"/>
          <p:nvPr/>
        </p:nvSpPr>
        <p:spPr>
          <a:xfrm>
            <a:off x="928662" y="3429000"/>
            <a:ext cx="4929222" cy="3139321"/>
          </a:xfrm>
          <a:prstGeom prst="rect">
            <a:avLst/>
          </a:prstGeom>
          <a:noFill/>
        </p:spPr>
        <p:txBody>
          <a:bodyPr wrap="square" rtlCol="0">
            <a:spAutoFit/>
          </a:bodyPr>
          <a:lstStyle/>
          <a:p>
            <a:r>
              <a:rPr lang="en-GB" b="1" dirty="0" smtClean="0">
                <a:latin typeface="Arial" pitchFamily="34" charset="0"/>
                <a:cs typeface="Arial" pitchFamily="34" charset="0"/>
              </a:rPr>
              <a:t>Operations</a:t>
            </a:r>
          </a:p>
          <a:p>
            <a:pPr marL="271463" indent="-271463">
              <a:buBlip>
                <a:blip r:embed="rId2"/>
              </a:buBlip>
            </a:pPr>
            <a:r>
              <a:rPr lang="en-GB" dirty="0" smtClean="0">
                <a:latin typeface="Arial" pitchFamily="34" charset="0"/>
                <a:cs typeface="Arial" pitchFamily="34" charset="0"/>
              </a:rPr>
              <a:t>Well control</a:t>
            </a:r>
          </a:p>
          <a:p>
            <a:pPr marL="271463" indent="-271463">
              <a:buBlip>
                <a:blip r:embed="rId2"/>
              </a:buBlip>
            </a:pPr>
            <a:r>
              <a:rPr lang="en-GB" dirty="0" smtClean="0">
                <a:latin typeface="Arial" pitchFamily="34" charset="0"/>
                <a:cs typeface="Arial" pitchFamily="34" charset="0"/>
              </a:rPr>
              <a:t>Support for well work-over equipment</a:t>
            </a:r>
          </a:p>
          <a:p>
            <a:pPr marL="271463" indent="-271463">
              <a:buBlip>
                <a:blip r:embed="rId2"/>
              </a:buBlip>
            </a:pPr>
            <a:r>
              <a:rPr lang="en-GB" dirty="0" smtClean="0">
                <a:latin typeface="Arial" pitchFamily="34" charset="0"/>
                <a:cs typeface="Arial" pitchFamily="34" charset="0"/>
              </a:rPr>
              <a:t>Separation of gas, oil, water, </a:t>
            </a:r>
            <a:r>
              <a:rPr lang="en-GB" dirty="0" err="1" smtClean="0">
                <a:latin typeface="Arial" pitchFamily="34" charset="0"/>
                <a:cs typeface="Arial" pitchFamily="34" charset="0"/>
              </a:rPr>
              <a:t>paraffins</a:t>
            </a:r>
            <a:r>
              <a:rPr lang="en-GB" dirty="0" smtClean="0">
                <a:latin typeface="Arial" pitchFamily="34" charset="0"/>
                <a:cs typeface="Arial" pitchFamily="34" charset="0"/>
              </a:rPr>
              <a:t>/waxes</a:t>
            </a:r>
            <a:r>
              <a:rPr lang="en-GB" dirty="0" smtClean="0">
                <a:latin typeface="Arial" pitchFamily="34" charset="0"/>
                <a:cs typeface="Arial" pitchFamily="34" charset="0"/>
              </a:rPr>
              <a:t>, sand</a:t>
            </a:r>
          </a:p>
          <a:p>
            <a:pPr marL="271463" indent="-271463">
              <a:buBlip>
                <a:blip r:embed="rId2"/>
              </a:buBlip>
            </a:pPr>
            <a:r>
              <a:rPr lang="en-GB" dirty="0" smtClean="0">
                <a:latin typeface="Arial" pitchFamily="34" charset="0"/>
                <a:cs typeface="Arial" pitchFamily="34" charset="0"/>
              </a:rPr>
              <a:t>Support for pumps/compressors required to transport product to shore or re-injection of associated gas back into the well to enhance production</a:t>
            </a:r>
          </a:p>
          <a:p>
            <a:pPr marL="271463" indent="-271463">
              <a:buBlip>
                <a:blip r:embed="rId2"/>
              </a:buBlip>
            </a:pPr>
            <a:r>
              <a:rPr lang="en-GB" dirty="0" smtClean="0">
                <a:latin typeface="Arial" pitchFamily="34" charset="0"/>
                <a:cs typeface="Arial" pitchFamily="34" charset="0"/>
              </a:rPr>
              <a:t>Power generation</a:t>
            </a:r>
          </a:p>
          <a:p>
            <a:pPr marL="271463" indent="-271463">
              <a:buBlip>
                <a:blip r:embed="rId2"/>
              </a:buBlip>
            </a:pPr>
            <a:r>
              <a:rPr lang="en-GB" dirty="0" smtClean="0">
                <a:latin typeface="Arial" pitchFamily="34" charset="0"/>
                <a:cs typeface="Arial" pitchFamily="34" charset="0"/>
              </a:rPr>
              <a:t>Crew accommodation</a:t>
            </a:r>
            <a:endParaRPr lang="en-US" dirty="0">
              <a:latin typeface="Arial" pitchFamily="34" charset="0"/>
              <a:cs typeface="Arial" pitchFamily="34" charset="0"/>
            </a:endParaRPr>
          </a:p>
        </p:txBody>
      </p:sp>
      <p:pic>
        <p:nvPicPr>
          <p:cNvPr id="5" name="Picture 4" descr="http://orangminyak.files.wordpress.com/2009/06/petronas-platform.jpg"/>
          <p:cNvPicPr>
            <a:picLocks noChangeAspect="1" noChangeArrowheads="1"/>
          </p:cNvPicPr>
          <p:nvPr/>
        </p:nvPicPr>
        <p:blipFill>
          <a:blip r:embed="rId3" cstate="print"/>
          <a:srcRect/>
          <a:stretch>
            <a:fillRect/>
          </a:stretch>
        </p:blipFill>
        <p:spPr bwMode="auto">
          <a:xfrm>
            <a:off x="5793827" y="3911291"/>
            <a:ext cx="3119417" cy="2338335"/>
          </a:xfrm>
          <a:prstGeom prst="rect">
            <a:avLst/>
          </a:prstGeom>
          <a:noFill/>
        </p:spPr>
      </p:pic>
      <p:pic>
        <p:nvPicPr>
          <p:cNvPr id="6" name="Picture 2" descr="http://airborne.customer.moxio.com/documents/gfx/scenarios_tlwpwfpso.jpg"/>
          <p:cNvPicPr>
            <a:picLocks noChangeAspect="1" noChangeArrowheads="1"/>
          </p:cNvPicPr>
          <p:nvPr/>
        </p:nvPicPr>
        <p:blipFill>
          <a:blip r:embed="rId4" cstate="print"/>
          <a:srcRect/>
          <a:stretch>
            <a:fillRect/>
          </a:stretch>
        </p:blipFill>
        <p:spPr bwMode="auto">
          <a:xfrm>
            <a:off x="5778096" y="1000108"/>
            <a:ext cx="3150878" cy="2071702"/>
          </a:xfrm>
          <a:prstGeom prst="rect">
            <a:avLst/>
          </a:prstGeom>
          <a:noFill/>
        </p:spPr>
      </p:pic>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3131178" cy="400110"/>
          </a:xfrm>
          <a:prstGeom prst="rect">
            <a:avLst/>
          </a:prstGeom>
          <a:noFill/>
        </p:spPr>
        <p:txBody>
          <a:bodyPr wrap="none" rtlCol="0">
            <a:spAutoFit/>
          </a:bodyPr>
          <a:lstStyle/>
          <a:p>
            <a:r>
              <a:rPr lang="en-GB" sz="2000" b="1" dirty="0" smtClean="0">
                <a:latin typeface="Arial" pitchFamily="34" charset="0"/>
                <a:cs typeface="Arial" pitchFamily="34" charset="0"/>
              </a:rPr>
              <a:t>Technological advances</a:t>
            </a:r>
            <a:endParaRPr lang="en-US" sz="2000" b="1" dirty="0">
              <a:latin typeface="Arial" pitchFamily="34" charset="0"/>
              <a:cs typeface="Arial" pitchFamily="34" charset="0"/>
            </a:endParaRPr>
          </a:p>
        </p:txBody>
      </p:sp>
      <p:sp>
        <p:nvSpPr>
          <p:cNvPr id="3" name="TextBox 2"/>
          <p:cNvSpPr txBox="1"/>
          <p:nvPr/>
        </p:nvSpPr>
        <p:spPr>
          <a:xfrm>
            <a:off x="714348" y="928670"/>
            <a:ext cx="2274982" cy="923330"/>
          </a:xfrm>
          <a:prstGeom prst="rect">
            <a:avLst/>
          </a:prstGeom>
          <a:noFill/>
        </p:spPr>
        <p:txBody>
          <a:bodyPr wrap="none" rtlCol="0">
            <a:spAutoFit/>
          </a:bodyPr>
          <a:lstStyle/>
          <a:p>
            <a:pPr marL="266700" indent="-266700">
              <a:buBlip>
                <a:blip r:embed="rId2"/>
              </a:buBlip>
            </a:pPr>
            <a:r>
              <a:rPr lang="en-GB" dirty="0" smtClean="0">
                <a:latin typeface="Arial" pitchFamily="34" charset="0"/>
                <a:cs typeface="Arial" pitchFamily="34" charset="0"/>
              </a:rPr>
              <a:t>4D seismic</a:t>
            </a:r>
          </a:p>
          <a:p>
            <a:pPr marL="266700" indent="-266700">
              <a:buBlip>
                <a:blip r:embed="rId2"/>
              </a:buBlip>
            </a:pPr>
            <a:r>
              <a:rPr lang="en-GB" dirty="0" smtClean="0">
                <a:latin typeface="Arial" pitchFamily="34" charset="0"/>
                <a:cs typeface="Arial" pitchFamily="34" charset="0"/>
              </a:rPr>
              <a:t>Directional drilling</a:t>
            </a:r>
          </a:p>
          <a:p>
            <a:pPr marL="266700" indent="-266700">
              <a:buBlip>
                <a:blip r:embed="rId2"/>
              </a:buBlip>
            </a:pPr>
            <a:r>
              <a:rPr lang="en-GB" dirty="0" smtClean="0">
                <a:latin typeface="Arial" pitchFamily="34" charset="0"/>
                <a:cs typeface="Arial" pitchFamily="34" charset="0"/>
              </a:rPr>
              <a:t>Sub-sea facilities</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5" name="Picture 2"/>
          <p:cNvPicPr>
            <a:picLocks noChangeAspect="1" noChangeArrowheads="1"/>
          </p:cNvPicPr>
          <p:nvPr/>
        </p:nvPicPr>
        <p:blipFill>
          <a:blip r:embed="rId3" cstate="print"/>
          <a:srcRect/>
          <a:stretch>
            <a:fillRect/>
          </a:stretch>
        </p:blipFill>
        <p:spPr bwMode="auto">
          <a:xfrm>
            <a:off x="3929058" y="1357298"/>
            <a:ext cx="4929222" cy="4929222"/>
          </a:xfrm>
          <a:prstGeom prst="rect">
            <a:avLst/>
          </a:prstGeom>
          <a:noFill/>
          <a:ln w="9525">
            <a:noFill/>
            <a:miter lim="800000"/>
            <a:headEnd/>
            <a:tailEnd/>
          </a:ln>
          <a:effectLst/>
        </p:spPr>
      </p:pic>
      <p:pic>
        <p:nvPicPr>
          <p:cNvPr id="6" name="Picture 2" descr="http://www.aapg.org/explorer/2005/04apr/3dvisual.jpg"/>
          <p:cNvPicPr>
            <a:picLocks noChangeAspect="1" noChangeArrowheads="1"/>
          </p:cNvPicPr>
          <p:nvPr/>
        </p:nvPicPr>
        <p:blipFill>
          <a:blip r:embed="rId4" cstate="print"/>
          <a:srcRect/>
          <a:stretch>
            <a:fillRect/>
          </a:stretch>
        </p:blipFill>
        <p:spPr bwMode="auto">
          <a:xfrm>
            <a:off x="714348" y="4083060"/>
            <a:ext cx="2833021" cy="2203460"/>
          </a:xfrm>
          <a:prstGeom prst="rect">
            <a:avLst/>
          </a:prstGeom>
          <a:noFill/>
        </p:spPr>
      </p:pic>
      <p:pic>
        <p:nvPicPr>
          <p:cNvPr id="7" name="Picture 2" descr="http://www.geolsoc.org.uk/webdav/site/GSL/shared/images/geoscientist/woodPic5resized.jpg"/>
          <p:cNvPicPr>
            <a:picLocks noChangeAspect="1" noChangeArrowheads="1"/>
          </p:cNvPicPr>
          <p:nvPr/>
        </p:nvPicPr>
        <p:blipFill>
          <a:blip r:embed="rId5" cstate="print"/>
          <a:srcRect/>
          <a:stretch>
            <a:fillRect/>
          </a:stretch>
        </p:blipFill>
        <p:spPr bwMode="auto">
          <a:xfrm>
            <a:off x="714348" y="1928802"/>
            <a:ext cx="2857520" cy="2078196"/>
          </a:xfrm>
          <a:prstGeom prst="rect">
            <a:avLst/>
          </a:prstGeom>
          <a:noFill/>
        </p:spPr>
      </p:pic>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belmorepms.com/media/subsea_facility.jpg"/>
          <p:cNvPicPr>
            <a:picLocks noChangeAspect="1" noChangeArrowheads="1"/>
          </p:cNvPicPr>
          <p:nvPr/>
        </p:nvPicPr>
        <p:blipFill>
          <a:blip r:embed="rId2" cstate="print"/>
          <a:srcRect/>
          <a:stretch>
            <a:fillRect/>
          </a:stretch>
        </p:blipFill>
        <p:spPr bwMode="auto">
          <a:xfrm>
            <a:off x="5857884" y="4219103"/>
            <a:ext cx="2838441" cy="2058361"/>
          </a:xfrm>
          <a:prstGeom prst="rect">
            <a:avLst/>
          </a:prstGeom>
          <a:noFill/>
        </p:spPr>
      </p:pic>
      <p:pic>
        <p:nvPicPr>
          <p:cNvPr id="5128" name="Picture 8" descr="http://images.pennnet.com/articles/os/thm/th_258938.jpg"/>
          <p:cNvPicPr>
            <a:picLocks noChangeAspect="1" noChangeArrowheads="1"/>
          </p:cNvPicPr>
          <p:nvPr/>
        </p:nvPicPr>
        <p:blipFill>
          <a:blip r:embed="rId3" cstate="print"/>
          <a:srcRect/>
          <a:stretch>
            <a:fillRect/>
          </a:stretch>
        </p:blipFill>
        <p:spPr bwMode="auto">
          <a:xfrm>
            <a:off x="428596" y="4214818"/>
            <a:ext cx="4730650" cy="2066930"/>
          </a:xfrm>
          <a:prstGeom prst="rect">
            <a:avLst/>
          </a:prstGeom>
          <a:noFill/>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6" name="Picture 2" descr="http://www.npd.no/engelsk/cwi/pbl/field_jpgs/1854729_Kristin.jpg"/>
          <p:cNvPicPr>
            <a:picLocks noChangeAspect="1" noChangeArrowheads="1"/>
          </p:cNvPicPr>
          <p:nvPr/>
        </p:nvPicPr>
        <p:blipFill>
          <a:blip r:embed="rId4" cstate="print"/>
          <a:srcRect/>
          <a:stretch>
            <a:fillRect/>
          </a:stretch>
        </p:blipFill>
        <p:spPr bwMode="auto">
          <a:xfrm>
            <a:off x="451615" y="642918"/>
            <a:ext cx="4684613" cy="3421251"/>
          </a:xfrm>
          <a:prstGeom prst="rect">
            <a:avLst/>
          </a:prstGeom>
          <a:noFill/>
        </p:spPr>
      </p:pic>
      <p:pic>
        <p:nvPicPr>
          <p:cNvPr id="7" name="Picture 2"/>
          <p:cNvPicPr>
            <a:picLocks noChangeAspect="1" noChangeArrowheads="1"/>
          </p:cNvPicPr>
          <p:nvPr/>
        </p:nvPicPr>
        <p:blipFill>
          <a:blip r:embed="rId5" cstate="print"/>
          <a:srcRect/>
          <a:stretch>
            <a:fillRect/>
          </a:stretch>
        </p:blipFill>
        <p:spPr bwMode="auto">
          <a:xfrm>
            <a:off x="6063775" y="642918"/>
            <a:ext cx="2426659" cy="3429024"/>
          </a:xfrm>
          <a:prstGeom prst="rect">
            <a:avLst/>
          </a:prstGeom>
          <a:noFill/>
          <a:ln w="9525">
            <a:noFill/>
            <a:miter lim="800000"/>
            <a:headEnd/>
            <a:tailEnd/>
          </a:ln>
          <a:effectLst/>
        </p:spPr>
      </p:pic>
      <p:sp>
        <p:nvSpPr>
          <p:cNvPr id="8" name="TextBox 7"/>
          <p:cNvSpPr txBox="1"/>
          <p:nvPr/>
        </p:nvSpPr>
        <p:spPr>
          <a:xfrm>
            <a:off x="857224" y="214290"/>
            <a:ext cx="2521844" cy="400110"/>
          </a:xfrm>
          <a:prstGeom prst="rect">
            <a:avLst/>
          </a:prstGeom>
          <a:noFill/>
        </p:spPr>
        <p:txBody>
          <a:bodyPr wrap="none" rtlCol="0">
            <a:spAutoFit/>
          </a:bodyPr>
          <a:lstStyle/>
          <a:p>
            <a:r>
              <a:rPr lang="en-GB" sz="2000" b="1" dirty="0" smtClean="0">
                <a:latin typeface="Arial" pitchFamily="34" charset="0"/>
                <a:cs typeface="Arial" pitchFamily="34" charset="0"/>
              </a:rPr>
              <a:t>Subsea Operations</a:t>
            </a:r>
            <a:endParaRPr lang="en-US" sz="2000" b="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1263" y="142852"/>
            <a:ext cx="3049233"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a:t>
            </a:r>
            <a:endParaRPr lang="en-US" sz="2000" b="1" dirty="0">
              <a:latin typeface="Arial" pitchFamily="34" charset="0"/>
              <a:cs typeface="Arial" pitchFamily="34" charset="0"/>
            </a:endParaRPr>
          </a:p>
        </p:txBody>
      </p:sp>
      <p:sp>
        <p:nvSpPr>
          <p:cNvPr id="5" name="TextBox 4"/>
          <p:cNvSpPr txBox="1"/>
          <p:nvPr/>
        </p:nvSpPr>
        <p:spPr>
          <a:xfrm>
            <a:off x="960971" y="857232"/>
            <a:ext cx="6429420" cy="2118529"/>
          </a:xfrm>
          <a:prstGeom prst="rect">
            <a:avLst/>
          </a:prstGeom>
          <a:noFill/>
        </p:spPr>
        <p:txBody>
          <a:bodyPr wrap="square" rtlCol="0">
            <a:spAutoFit/>
          </a:bodyPr>
          <a:lstStyle/>
          <a:p>
            <a:pPr marL="268288" indent="-268288">
              <a:lnSpc>
                <a:spcPct val="150000"/>
              </a:lnSpc>
              <a:buBlip>
                <a:blip r:embed="rId2"/>
              </a:buBlip>
            </a:pPr>
            <a:r>
              <a:rPr lang="en-GB" dirty="0" smtClean="0">
                <a:latin typeface="Arial" pitchFamily="34" charset="0"/>
                <a:cs typeface="Arial" pitchFamily="34" charset="0"/>
              </a:rPr>
              <a:t>Generic term for techniques for increasing the amount of crude oil that can be extracted from an oil field</a:t>
            </a:r>
          </a:p>
          <a:p>
            <a:pPr marL="725488" lvl="1" indent="-268288">
              <a:lnSpc>
                <a:spcPct val="150000"/>
              </a:lnSpc>
              <a:buBlip>
                <a:blip r:embed="rId2"/>
              </a:buBlip>
            </a:pPr>
            <a:r>
              <a:rPr lang="en-GB" dirty="0" smtClean="0">
                <a:latin typeface="Arial" pitchFamily="34" charset="0"/>
                <a:cs typeface="Arial" pitchFamily="34" charset="0"/>
              </a:rPr>
              <a:t>Primary &amp; Secondary recovery – 20 – 40%</a:t>
            </a:r>
          </a:p>
          <a:p>
            <a:pPr marL="725488" lvl="1" indent="-268288">
              <a:lnSpc>
                <a:spcPct val="150000"/>
              </a:lnSpc>
              <a:buBlip>
                <a:blip r:embed="rId2"/>
              </a:buBlip>
            </a:pPr>
            <a:r>
              <a:rPr lang="en-GB" dirty="0" smtClean="0">
                <a:latin typeface="Arial" pitchFamily="34" charset="0"/>
                <a:cs typeface="Arial" pitchFamily="34" charset="0"/>
              </a:rPr>
              <a:t>EOR – 30 – 60%</a:t>
            </a:r>
          </a:p>
          <a:p>
            <a:pPr marL="268288" indent="-268288">
              <a:lnSpc>
                <a:spcPct val="150000"/>
              </a:lnSpc>
              <a:buBlip>
                <a:blip r:embed="rId2"/>
              </a:buBlip>
            </a:pPr>
            <a:r>
              <a:rPr lang="en-GB" dirty="0" smtClean="0">
                <a:latin typeface="Arial" pitchFamily="34" charset="0"/>
                <a:cs typeface="Arial" pitchFamily="34" charset="0"/>
              </a:rPr>
              <a:t>AKA tertiary oil recovery</a:t>
            </a:r>
            <a:endParaRPr lang="en-US" dirty="0">
              <a:latin typeface="Arial" pitchFamily="34" charset="0"/>
              <a:cs typeface="Arial" pitchFamily="34" charset="0"/>
            </a:endParaRPr>
          </a:p>
        </p:txBody>
      </p:sp>
      <p:sp>
        <p:nvSpPr>
          <p:cNvPr id="7" name="TextBox 6"/>
          <p:cNvSpPr txBox="1"/>
          <p:nvPr/>
        </p:nvSpPr>
        <p:spPr>
          <a:xfrm>
            <a:off x="960971" y="3466741"/>
            <a:ext cx="6701193" cy="2585323"/>
          </a:xfrm>
          <a:prstGeom prst="rect">
            <a:avLst/>
          </a:prstGeom>
          <a:noFill/>
        </p:spPr>
        <p:txBody>
          <a:bodyPr wrap="none" rtlCol="0">
            <a:spAutoFit/>
          </a:bodyPr>
          <a:lstStyle/>
          <a:p>
            <a:pPr marL="269875" indent="-269875">
              <a:lnSpc>
                <a:spcPct val="150000"/>
              </a:lnSpc>
              <a:buBlip>
                <a:blip r:embed="rId2"/>
              </a:buBlip>
            </a:pPr>
            <a:r>
              <a:rPr lang="en-GB" dirty="0" smtClean="0">
                <a:latin typeface="Arial" pitchFamily="34" charset="0"/>
                <a:cs typeface="Arial" pitchFamily="34" charset="0"/>
              </a:rPr>
              <a:t>Different techniques:</a:t>
            </a:r>
          </a:p>
          <a:p>
            <a:pPr marL="269875" indent="-269875">
              <a:lnSpc>
                <a:spcPct val="150000"/>
              </a:lnSpc>
              <a:buBlip>
                <a:blip r:embed="rId2"/>
              </a:buBlip>
            </a:pPr>
            <a:r>
              <a:rPr lang="en-GB" dirty="0" smtClean="0">
                <a:latin typeface="Arial" pitchFamily="34" charset="0"/>
                <a:cs typeface="Arial" pitchFamily="34" charset="0"/>
              </a:rPr>
              <a:t>Gas injection – miscible displacement*</a:t>
            </a:r>
          </a:p>
          <a:p>
            <a:pPr marL="269875" indent="-269875">
              <a:lnSpc>
                <a:spcPct val="150000"/>
              </a:lnSpc>
              <a:buBlip>
                <a:blip r:embed="rId2"/>
              </a:buBlip>
            </a:pPr>
            <a:r>
              <a:rPr lang="en-GB" dirty="0" smtClean="0">
                <a:latin typeface="Arial" pitchFamily="34" charset="0"/>
                <a:cs typeface="Arial" pitchFamily="34" charset="0"/>
              </a:rPr>
              <a:t>Chemical injection – chemical flooding*</a:t>
            </a:r>
          </a:p>
          <a:p>
            <a:pPr marL="269875" indent="-269875">
              <a:lnSpc>
                <a:spcPct val="150000"/>
              </a:lnSpc>
              <a:buBlip>
                <a:blip r:embed="rId2"/>
              </a:buBlip>
            </a:pPr>
            <a:r>
              <a:rPr lang="en-GB" dirty="0" smtClean="0">
                <a:latin typeface="Arial" pitchFamily="34" charset="0"/>
                <a:cs typeface="Arial" pitchFamily="34" charset="0"/>
              </a:rPr>
              <a:t>Ultrasonic stimulation</a:t>
            </a:r>
          </a:p>
          <a:p>
            <a:pPr marL="269875" indent="-269875">
              <a:lnSpc>
                <a:spcPct val="150000"/>
              </a:lnSpc>
              <a:buBlip>
                <a:blip r:embed="rId2"/>
              </a:buBlip>
            </a:pPr>
            <a:r>
              <a:rPr lang="en-GB" dirty="0" smtClean="0">
                <a:latin typeface="Arial" pitchFamily="34" charset="0"/>
                <a:cs typeface="Arial" pitchFamily="34" charset="0"/>
              </a:rPr>
              <a:t>Microbial injection</a:t>
            </a:r>
          </a:p>
          <a:p>
            <a:pPr marL="269875" indent="-269875">
              <a:lnSpc>
                <a:spcPct val="150000"/>
              </a:lnSpc>
              <a:buBlip>
                <a:blip r:embed="rId2"/>
              </a:buBlip>
            </a:pPr>
            <a:r>
              <a:rPr lang="en-GB" dirty="0" smtClean="0">
                <a:latin typeface="Arial" pitchFamily="34" charset="0"/>
                <a:cs typeface="Arial" pitchFamily="34" charset="0"/>
              </a:rPr>
              <a:t>Thermal recovery (cyclic steam, steam flooding, </a:t>
            </a:r>
            <a:r>
              <a:rPr lang="en-GB" dirty="0" err="1" smtClean="0">
                <a:latin typeface="Arial" pitchFamily="34" charset="0"/>
                <a:cs typeface="Arial" pitchFamily="34" charset="0"/>
              </a:rPr>
              <a:t>fireflooding</a:t>
            </a:r>
            <a:r>
              <a:rPr lang="en-GB" dirty="0" smtClean="0">
                <a:latin typeface="Arial" pitchFamily="34" charset="0"/>
                <a:cs typeface="Arial" pitchFamily="34" charset="0"/>
              </a:rPr>
              <a:t>)*</a:t>
            </a:r>
            <a:endParaRPr lang="en-US" dirty="0">
              <a:latin typeface="Arial" pitchFamily="34" charset="0"/>
              <a:cs typeface="Arial" pitchFamily="34" charset="0"/>
            </a:endParaRPr>
          </a:p>
        </p:txBody>
      </p:sp>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263" y="142852"/>
            <a:ext cx="3049233"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a:t>
            </a:r>
            <a:endParaRPr lang="en-US" sz="2000" b="1" dirty="0">
              <a:latin typeface="Arial" pitchFamily="34" charset="0"/>
              <a:cs typeface="Arial" pitchFamily="34" charset="0"/>
            </a:endParaRPr>
          </a:p>
        </p:txBody>
      </p:sp>
      <p:sp>
        <p:nvSpPr>
          <p:cNvPr id="3" name="Rectangle 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4" name="TextBox 3"/>
          <p:cNvSpPr txBox="1"/>
          <p:nvPr/>
        </p:nvSpPr>
        <p:spPr>
          <a:xfrm>
            <a:off x="928662" y="928670"/>
            <a:ext cx="3610604" cy="5078313"/>
          </a:xfrm>
          <a:prstGeom prst="rect">
            <a:avLst/>
          </a:prstGeom>
          <a:noFill/>
        </p:spPr>
        <p:txBody>
          <a:bodyPr wrap="none" rtlCol="0">
            <a:spAutoFit/>
          </a:bodyPr>
          <a:lstStyle/>
          <a:p>
            <a:pPr>
              <a:lnSpc>
                <a:spcPct val="200000"/>
              </a:lnSpc>
            </a:pPr>
            <a:r>
              <a:rPr lang="en-GB" dirty="0" smtClean="0">
                <a:latin typeface="Arial" pitchFamily="34" charset="0"/>
                <a:cs typeface="Arial" pitchFamily="34" charset="0"/>
              </a:rPr>
              <a:t>Optimal application depends on:</a:t>
            </a:r>
          </a:p>
          <a:p>
            <a:pPr marL="268288" indent="-268288">
              <a:lnSpc>
                <a:spcPct val="200000"/>
              </a:lnSpc>
              <a:buBlip>
                <a:blip r:embed="rId2"/>
              </a:buBlip>
            </a:pPr>
            <a:r>
              <a:rPr lang="en-GB" dirty="0" smtClean="0">
                <a:latin typeface="Arial" pitchFamily="34" charset="0"/>
                <a:cs typeface="Arial" pitchFamily="34" charset="0"/>
              </a:rPr>
              <a:t>Reservoir temperature</a:t>
            </a:r>
          </a:p>
          <a:p>
            <a:pPr marL="268288" indent="-268288">
              <a:lnSpc>
                <a:spcPct val="200000"/>
              </a:lnSpc>
              <a:buBlip>
                <a:blip r:embed="rId2"/>
              </a:buBlip>
            </a:pPr>
            <a:r>
              <a:rPr lang="en-GB" dirty="0" smtClean="0">
                <a:latin typeface="Arial" pitchFamily="34" charset="0"/>
                <a:cs typeface="Arial" pitchFamily="34" charset="0"/>
              </a:rPr>
              <a:t>Pressure</a:t>
            </a:r>
          </a:p>
          <a:p>
            <a:pPr marL="268288" indent="-268288">
              <a:lnSpc>
                <a:spcPct val="200000"/>
              </a:lnSpc>
              <a:buBlip>
                <a:blip r:embed="rId2"/>
              </a:buBlip>
            </a:pPr>
            <a:r>
              <a:rPr lang="en-GB" dirty="0" smtClean="0">
                <a:latin typeface="Arial" pitchFamily="34" charset="0"/>
                <a:cs typeface="Arial" pitchFamily="34" charset="0"/>
              </a:rPr>
              <a:t>Depth</a:t>
            </a:r>
          </a:p>
          <a:p>
            <a:pPr marL="268288" indent="-268288">
              <a:lnSpc>
                <a:spcPct val="200000"/>
              </a:lnSpc>
              <a:buBlip>
                <a:blip r:embed="rId2"/>
              </a:buBlip>
            </a:pPr>
            <a:r>
              <a:rPr lang="en-GB" dirty="0" smtClean="0">
                <a:latin typeface="Arial" pitchFamily="34" charset="0"/>
                <a:cs typeface="Arial" pitchFamily="34" charset="0"/>
              </a:rPr>
              <a:t>Permeability</a:t>
            </a:r>
          </a:p>
          <a:p>
            <a:pPr marL="268288" indent="-268288">
              <a:lnSpc>
                <a:spcPct val="200000"/>
              </a:lnSpc>
              <a:buBlip>
                <a:blip r:embed="rId2"/>
              </a:buBlip>
            </a:pPr>
            <a:r>
              <a:rPr lang="en-GB" dirty="0" smtClean="0">
                <a:latin typeface="Arial" pitchFamily="34" charset="0"/>
                <a:cs typeface="Arial" pitchFamily="34" charset="0"/>
              </a:rPr>
              <a:t>Residual oil and gas saturation</a:t>
            </a:r>
          </a:p>
          <a:p>
            <a:pPr marL="268288" indent="-268288">
              <a:lnSpc>
                <a:spcPct val="200000"/>
              </a:lnSpc>
              <a:buBlip>
                <a:blip r:embed="rId2"/>
              </a:buBlip>
            </a:pPr>
            <a:r>
              <a:rPr lang="en-GB" dirty="0" smtClean="0">
                <a:latin typeface="Arial" pitchFamily="34" charset="0"/>
                <a:cs typeface="Arial" pitchFamily="34" charset="0"/>
              </a:rPr>
              <a:t>Porosity</a:t>
            </a:r>
          </a:p>
          <a:p>
            <a:pPr marL="268288" indent="-268288">
              <a:lnSpc>
                <a:spcPct val="200000"/>
              </a:lnSpc>
              <a:buBlip>
                <a:blip r:embed="rId2"/>
              </a:buBlip>
            </a:pPr>
            <a:r>
              <a:rPr lang="en-GB" dirty="0" smtClean="0">
                <a:latin typeface="Arial" pitchFamily="34" charset="0"/>
                <a:cs typeface="Arial" pitchFamily="34" charset="0"/>
              </a:rPr>
              <a:t>Oil API gravity</a:t>
            </a:r>
          </a:p>
          <a:p>
            <a:pPr marL="268288" indent="-268288">
              <a:lnSpc>
                <a:spcPct val="200000"/>
              </a:lnSpc>
              <a:buBlip>
                <a:blip r:embed="rId2"/>
              </a:buBlip>
            </a:pPr>
            <a:r>
              <a:rPr lang="en-GB" dirty="0" smtClean="0">
                <a:latin typeface="Arial" pitchFamily="34" charset="0"/>
                <a:cs typeface="Arial" pitchFamily="34" charset="0"/>
              </a:rPr>
              <a:t>Oil viscosity</a:t>
            </a:r>
            <a:endParaRPr lang="en-US"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263" y="142852"/>
            <a:ext cx="4940776"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 – Gas injection</a:t>
            </a:r>
            <a:endParaRPr lang="en-US" sz="2000" b="1" dirty="0">
              <a:latin typeface="Arial" pitchFamily="34" charset="0"/>
              <a:cs typeface="Arial" pitchFamily="34" charset="0"/>
            </a:endParaRPr>
          </a:p>
        </p:txBody>
      </p:sp>
      <p:sp>
        <p:nvSpPr>
          <p:cNvPr id="3" name="TextBox 2"/>
          <p:cNvSpPr txBox="1"/>
          <p:nvPr/>
        </p:nvSpPr>
        <p:spPr>
          <a:xfrm>
            <a:off x="928662" y="642918"/>
            <a:ext cx="4000528" cy="5493812"/>
          </a:xfrm>
          <a:prstGeom prst="rect">
            <a:avLst/>
          </a:prstGeom>
          <a:noFill/>
        </p:spPr>
        <p:txBody>
          <a:bodyPr wrap="square" rtlCol="0">
            <a:spAutoFit/>
          </a:bodyPr>
          <a:lstStyle/>
          <a:p>
            <a:pPr marL="268288" indent="-268288">
              <a:lnSpc>
                <a:spcPct val="150000"/>
              </a:lnSpc>
              <a:buBlip>
                <a:blip r:embed="rId2"/>
              </a:buBlip>
            </a:pPr>
            <a:r>
              <a:rPr lang="en-GB" dirty="0" smtClean="0">
                <a:latin typeface="Arial" pitchFamily="34" charset="0"/>
                <a:cs typeface="Arial" pitchFamily="34" charset="0"/>
              </a:rPr>
              <a:t>Most common method</a:t>
            </a:r>
          </a:p>
          <a:p>
            <a:pPr marL="268288" indent="-268288">
              <a:lnSpc>
                <a:spcPct val="150000"/>
              </a:lnSpc>
              <a:buBlip>
                <a:blip r:embed="rId2"/>
              </a:buBlip>
            </a:pPr>
            <a:r>
              <a:rPr lang="en-GB" dirty="0" smtClean="0">
                <a:latin typeface="Arial" pitchFamily="34" charset="0"/>
                <a:cs typeface="Arial" pitchFamily="34" charset="0"/>
              </a:rPr>
              <a:t>A gas injected into the oil-bearing stratum under high pressure</a:t>
            </a:r>
          </a:p>
          <a:p>
            <a:pPr marL="268288" indent="-268288">
              <a:lnSpc>
                <a:spcPct val="150000"/>
              </a:lnSpc>
              <a:buBlip>
                <a:blip r:embed="rId2"/>
              </a:buBlip>
            </a:pPr>
            <a:r>
              <a:rPr lang="en-GB" dirty="0" smtClean="0">
                <a:latin typeface="Arial" pitchFamily="34" charset="0"/>
                <a:cs typeface="Arial" pitchFamily="34" charset="0"/>
              </a:rPr>
              <a:t>Pressure pushes the oil into the pipe and to the surface</a:t>
            </a:r>
          </a:p>
          <a:p>
            <a:pPr marL="268288" indent="-268288">
              <a:lnSpc>
                <a:spcPct val="150000"/>
              </a:lnSpc>
              <a:buBlip>
                <a:blip r:embed="rId2"/>
              </a:buBlip>
            </a:pPr>
            <a:r>
              <a:rPr lang="en-GB" dirty="0" smtClean="0">
                <a:latin typeface="Arial" pitchFamily="34" charset="0"/>
                <a:cs typeface="Arial" pitchFamily="34" charset="0"/>
              </a:rPr>
              <a:t>Method sometimes aids recovery by reducing the viscosity of the crude oil as the gas mixed with it</a:t>
            </a:r>
          </a:p>
          <a:p>
            <a:pPr marL="268288" indent="-268288">
              <a:lnSpc>
                <a:spcPct val="150000"/>
              </a:lnSpc>
              <a:buBlip>
                <a:blip r:embed="rId2"/>
              </a:buBlip>
            </a:pPr>
            <a:r>
              <a:rPr lang="en-GB" dirty="0" smtClean="0">
                <a:latin typeface="Arial" pitchFamily="34" charset="0"/>
                <a:cs typeface="Arial" pitchFamily="34" charset="0"/>
              </a:rPr>
              <a:t>Gases used – CO</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natural gas, nitrogen</a:t>
            </a:r>
          </a:p>
          <a:p>
            <a:pPr marL="268288" indent="-268288">
              <a:lnSpc>
                <a:spcPct val="150000"/>
              </a:lnSpc>
              <a:buBlip>
                <a:blip r:embed="rId2"/>
              </a:buBlip>
            </a:pPr>
            <a:r>
              <a:rPr lang="en-GB" dirty="0" smtClean="0">
                <a:latin typeface="Arial" pitchFamily="34" charset="0"/>
                <a:cs typeface="Arial" pitchFamily="34" charset="0"/>
              </a:rPr>
              <a:t>With CO</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50 – 66% of gas returns to surface with oil, then separated and re-injected</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5" name="Picture 4" descr="http://www.praxair.cn/resources/document/Enhanced_oil_recovery.JPG"/>
          <p:cNvPicPr>
            <a:picLocks noChangeAspect="1" noChangeArrowheads="1"/>
          </p:cNvPicPr>
          <p:nvPr/>
        </p:nvPicPr>
        <p:blipFill>
          <a:blip r:embed="rId3" cstate="print"/>
          <a:srcRect/>
          <a:stretch>
            <a:fillRect/>
          </a:stretch>
        </p:blipFill>
        <p:spPr bwMode="auto">
          <a:xfrm>
            <a:off x="4929190" y="1353841"/>
            <a:ext cx="4000501" cy="4071966"/>
          </a:xfrm>
          <a:prstGeom prst="rect">
            <a:avLst/>
          </a:prstGeom>
          <a:noFill/>
        </p:spPr>
      </p:pic>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2714643" cy="400110"/>
          </a:xfrm>
          <a:prstGeom prst="rect">
            <a:avLst/>
          </a:prstGeom>
          <a:noFill/>
        </p:spPr>
        <p:txBody>
          <a:bodyPr wrap="square" rtlCol="0">
            <a:spAutoFit/>
          </a:bodyPr>
          <a:lstStyle/>
          <a:p>
            <a:r>
              <a:rPr lang="en-GB" sz="2000" b="1" dirty="0" smtClean="0">
                <a:latin typeface="Arial" pitchFamily="34" charset="0"/>
                <a:cs typeface="Arial" pitchFamily="34" charset="0"/>
              </a:rPr>
              <a:t>History of Petroleum</a:t>
            </a:r>
            <a:endParaRPr lang="en-US" sz="2000" b="1" dirty="0">
              <a:latin typeface="Arial" pitchFamily="34" charset="0"/>
              <a:cs typeface="Arial" pitchFamily="34" charset="0"/>
            </a:endParaRPr>
          </a:p>
        </p:txBody>
      </p:sp>
      <p:sp>
        <p:nvSpPr>
          <p:cNvPr id="3" name="TextBox 2"/>
          <p:cNvSpPr txBox="1"/>
          <p:nvPr/>
        </p:nvSpPr>
        <p:spPr>
          <a:xfrm>
            <a:off x="928662" y="571480"/>
            <a:ext cx="7358489" cy="2862322"/>
          </a:xfrm>
          <a:prstGeom prst="rect">
            <a:avLst/>
          </a:prstGeom>
          <a:noFill/>
        </p:spPr>
        <p:txBody>
          <a:bodyPr wrap="none" rtlCol="0">
            <a:spAutoFit/>
          </a:bodyPr>
          <a:lstStyle/>
          <a:p>
            <a:pPr marL="271463" indent="-271463">
              <a:lnSpc>
                <a:spcPct val="200000"/>
              </a:lnSpc>
              <a:buBlip>
                <a:blip r:embed="rId2"/>
              </a:buBlip>
            </a:pPr>
            <a:r>
              <a:rPr lang="en-GB" dirty="0" smtClean="0">
                <a:latin typeface="Arial" pitchFamily="34" charset="0"/>
                <a:cs typeface="Arial" pitchFamily="34" charset="0"/>
              </a:rPr>
              <a:t>First record – Sir Walter Raleigh – Trinidad Pitch lake (1595)</a:t>
            </a:r>
          </a:p>
          <a:p>
            <a:pPr marL="271463" indent="-271463">
              <a:lnSpc>
                <a:spcPct val="200000"/>
              </a:lnSpc>
              <a:buBlip>
                <a:blip r:embed="rId2"/>
              </a:buBlip>
            </a:pPr>
            <a:r>
              <a:rPr lang="en-GB" dirty="0" smtClean="0">
                <a:latin typeface="Arial" pitchFamily="34" charset="0"/>
                <a:cs typeface="Arial" pitchFamily="34" charset="0"/>
              </a:rPr>
              <a:t>First North American oil well – 1858 at Oil Springs, Ontario, Canada</a:t>
            </a:r>
          </a:p>
          <a:p>
            <a:pPr marL="271463" indent="-271463">
              <a:lnSpc>
                <a:spcPct val="200000"/>
              </a:lnSpc>
              <a:buBlip>
                <a:blip r:embed="rId2"/>
              </a:buBlip>
            </a:pPr>
            <a:r>
              <a:rPr lang="en-GB" dirty="0" smtClean="0">
                <a:latin typeface="Arial" pitchFamily="34" charset="0"/>
                <a:cs typeface="Arial" pitchFamily="34" charset="0"/>
              </a:rPr>
              <a:t>First US oil well – 1859 at Oil Creek, Titusville Pennsylvania</a:t>
            </a:r>
          </a:p>
          <a:p>
            <a:pPr marL="728663" lvl="1" indent="-271463">
              <a:lnSpc>
                <a:spcPct val="200000"/>
              </a:lnSpc>
              <a:buBlip>
                <a:blip r:embed="rId2"/>
              </a:buBlip>
            </a:pPr>
            <a:r>
              <a:rPr lang="en-GB" dirty="0" smtClean="0">
                <a:latin typeface="Arial" pitchFamily="34" charset="0"/>
                <a:cs typeface="Arial" pitchFamily="34" charset="0"/>
              </a:rPr>
              <a:t>21 m deep</a:t>
            </a:r>
          </a:p>
          <a:p>
            <a:pPr marL="728663" lvl="1" indent="-271463">
              <a:lnSpc>
                <a:spcPct val="200000"/>
              </a:lnSpc>
              <a:buBlip>
                <a:blip r:embed="rId2"/>
              </a:buBlip>
            </a:pPr>
            <a:r>
              <a:rPr lang="en-GB" dirty="0" smtClean="0">
                <a:latin typeface="Arial" pitchFamily="34" charset="0"/>
                <a:cs typeface="Arial" pitchFamily="34" charset="0"/>
              </a:rPr>
              <a:t>Start production 25 bpd – after 12 months down to 15bpd</a:t>
            </a:r>
            <a:endParaRPr lang="en-GB" dirty="0">
              <a:latin typeface="Arial" pitchFamily="34" charset="0"/>
              <a:cs typeface="Arial" pitchFamily="34" charset="0"/>
            </a:endParaRPr>
          </a:p>
        </p:txBody>
      </p:sp>
      <p:grpSp>
        <p:nvGrpSpPr>
          <p:cNvPr id="4" name="Group 3"/>
          <p:cNvGrpSpPr/>
          <p:nvPr/>
        </p:nvGrpSpPr>
        <p:grpSpPr>
          <a:xfrm>
            <a:off x="357158" y="3643314"/>
            <a:ext cx="2935274" cy="2398114"/>
            <a:chOff x="357158" y="3429000"/>
            <a:chExt cx="2935274" cy="2398114"/>
          </a:xfrm>
        </p:grpSpPr>
        <p:pic>
          <p:nvPicPr>
            <p:cNvPr id="5" name="Picture 2" descr="http://www.trinidadwebsite.com/wp-content/uploads/2008/10/pitch-lake.jpg"/>
            <p:cNvPicPr>
              <a:picLocks noChangeAspect="1" noChangeArrowheads="1"/>
            </p:cNvPicPr>
            <p:nvPr/>
          </p:nvPicPr>
          <p:blipFill>
            <a:blip r:embed="rId3" cstate="print"/>
            <a:srcRect/>
            <a:stretch>
              <a:fillRect/>
            </a:stretch>
          </p:blipFill>
          <p:spPr bwMode="auto">
            <a:xfrm>
              <a:off x="357158" y="3429000"/>
              <a:ext cx="2935274" cy="2143140"/>
            </a:xfrm>
            <a:prstGeom prst="rect">
              <a:avLst/>
            </a:prstGeom>
            <a:noFill/>
          </p:spPr>
        </p:pic>
        <p:sp>
          <p:nvSpPr>
            <p:cNvPr id="6" name="TextBox 5"/>
            <p:cNvSpPr txBox="1"/>
            <p:nvPr/>
          </p:nvSpPr>
          <p:spPr>
            <a:xfrm>
              <a:off x="1078886" y="5550115"/>
              <a:ext cx="1491819" cy="276999"/>
            </a:xfrm>
            <a:prstGeom prst="rect">
              <a:avLst/>
            </a:prstGeom>
            <a:noFill/>
          </p:spPr>
          <p:txBody>
            <a:bodyPr wrap="none" rtlCol="0">
              <a:spAutoFit/>
            </a:bodyPr>
            <a:lstStyle/>
            <a:p>
              <a:r>
                <a:rPr lang="en-GB" sz="1200" dirty="0" smtClean="0">
                  <a:latin typeface="Arial" pitchFamily="34" charset="0"/>
                  <a:cs typeface="Arial" pitchFamily="34" charset="0"/>
                </a:rPr>
                <a:t>Trinidad Pitch Lake</a:t>
              </a:r>
              <a:endParaRPr lang="en-US" sz="1200" dirty="0">
                <a:latin typeface="Arial" pitchFamily="34" charset="0"/>
                <a:cs typeface="Arial" pitchFamily="34" charset="0"/>
              </a:endParaRPr>
            </a:p>
          </p:txBody>
        </p:sp>
      </p:grpSp>
      <p:grpSp>
        <p:nvGrpSpPr>
          <p:cNvPr id="7" name="Group 6"/>
          <p:cNvGrpSpPr/>
          <p:nvPr/>
        </p:nvGrpSpPr>
        <p:grpSpPr>
          <a:xfrm>
            <a:off x="3626072" y="3643314"/>
            <a:ext cx="2401650" cy="2428892"/>
            <a:chOff x="3626072" y="3429000"/>
            <a:chExt cx="2401650" cy="2428892"/>
          </a:xfrm>
        </p:grpSpPr>
        <p:pic>
          <p:nvPicPr>
            <p:cNvPr id="8" name="Picture 2" descr="http://www.canadacool.com/COOLFACTS/ONTARIO/ONTARIOPHOTOS/OilSprings.jpg"/>
            <p:cNvPicPr>
              <a:picLocks noChangeAspect="1" noChangeArrowheads="1"/>
            </p:cNvPicPr>
            <p:nvPr/>
          </p:nvPicPr>
          <p:blipFill>
            <a:blip r:embed="rId4" cstate="print"/>
            <a:srcRect/>
            <a:stretch>
              <a:fillRect/>
            </a:stretch>
          </p:blipFill>
          <p:spPr bwMode="auto">
            <a:xfrm>
              <a:off x="3626072" y="3429000"/>
              <a:ext cx="2401650" cy="2143140"/>
            </a:xfrm>
            <a:prstGeom prst="rect">
              <a:avLst/>
            </a:prstGeom>
            <a:noFill/>
          </p:spPr>
        </p:pic>
        <p:sp>
          <p:nvSpPr>
            <p:cNvPr id="9" name="TextBox 8"/>
            <p:cNvSpPr txBox="1"/>
            <p:nvPr/>
          </p:nvSpPr>
          <p:spPr>
            <a:xfrm>
              <a:off x="3933063" y="5550115"/>
              <a:ext cx="1787669" cy="307777"/>
            </a:xfrm>
            <a:prstGeom prst="rect">
              <a:avLst/>
            </a:prstGeom>
            <a:noFill/>
          </p:spPr>
          <p:txBody>
            <a:bodyPr wrap="none" rtlCol="0">
              <a:spAutoFit/>
            </a:bodyPr>
            <a:lstStyle/>
            <a:p>
              <a:r>
                <a:rPr lang="en-GB" sz="1400" dirty="0" smtClean="0">
                  <a:latin typeface="Arial" pitchFamily="34" charset="0"/>
                  <a:cs typeface="Arial" pitchFamily="34" charset="0"/>
                </a:rPr>
                <a:t>Oil Springs, Canada</a:t>
              </a:r>
              <a:endParaRPr lang="en-US" sz="1400" dirty="0">
                <a:latin typeface="Arial" pitchFamily="34" charset="0"/>
                <a:cs typeface="Arial" pitchFamily="34" charset="0"/>
              </a:endParaRPr>
            </a:p>
          </p:txBody>
        </p:sp>
      </p:grpSp>
      <p:grpSp>
        <p:nvGrpSpPr>
          <p:cNvPr id="10" name="Group 9"/>
          <p:cNvGrpSpPr/>
          <p:nvPr/>
        </p:nvGrpSpPr>
        <p:grpSpPr>
          <a:xfrm>
            <a:off x="6151574" y="3643314"/>
            <a:ext cx="2778144" cy="2428892"/>
            <a:chOff x="6151574" y="3429000"/>
            <a:chExt cx="2778144" cy="2428892"/>
          </a:xfrm>
        </p:grpSpPr>
        <p:pic>
          <p:nvPicPr>
            <p:cNvPr id="11" name="Picture 2" descr="http://www.sjgs.com/tarr_farm.jpg"/>
            <p:cNvPicPr>
              <a:picLocks noChangeAspect="1" noChangeArrowheads="1"/>
            </p:cNvPicPr>
            <p:nvPr/>
          </p:nvPicPr>
          <p:blipFill>
            <a:blip r:embed="rId5" cstate="print"/>
            <a:srcRect/>
            <a:stretch>
              <a:fillRect/>
            </a:stretch>
          </p:blipFill>
          <p:spPr bwMode="auto">
            <a:xfrm>
              <a:off x="6151574" y="3429000"/>
              <a:ext cx="2778144" cy="2143140"/>
            </a:xfrm>
            <a:prstGeom prst="rect">
              <a:avLst/>
            </a:prstGeom>
            <a:noFill/>
          </p:spPr>
        </p:pic>
        <p:sp>
          <p:nvSpPr>
            <p:cNvPr id="12" name="TextBox 11"/>
            <p:cNvSpPr txBox="1"/>
            <p:nvPr/>
          </p:nvSpPr>
          <p:spPr>
            <a:xfrm>
              <a:off x="6532197" y="5550115"/>
              <a:ext cx="2016899" cy="307777"/>
            </a:xfrm>
            <a:prstGeom prst="rect">
              <a:avLst/>
            </a:prstGeom>
            <a:noFill/>
          </p:spPr>
          <p:txBody>
            <a:bodyPr wrap="none" rtlCol="0">
              <a:spAutoFit/>
            </a:bodyPr>
            <a:lstStyle/>
            <a:p>
              <a:r>
                <a:rPr lang="en-GB" sz="1400" dirty="0" smtClean="0">
                  <a:latin typeface="Arial" pitchFamily="34" charset="0"/>
                  <a:cs typeface="Arial" pitchFamily="34" charset="0"/>
                </a:rPr>
                <a:t>Oil Creek - Drakes well</a:t>
              </a:r>
              <a:endParaRPr lang="en-US" sz="1400" dirty="0">
                <a:latin typeface="Arial" pitchFamily="34" charset="0"/>
                <a:cs typeface="Arial" pitchFamily="34" charset="0"/>
              </a:endParaRPr>
            </a:p>
          </p:txBody>
        </p:sp>
      </p:grpSp>
      <p:sp>
        <p:nvSpPr>
          <p:cNvPr id="13" name="Rectangle 1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263" y="142852"/>
            <a:ext cx="5596404"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 – Chemical Injection</a:t>
            </a:r>
            <a:endParaRPr lang="en-US" sz="2000" b="1" dirty="0">
              <a:latin typeface="Arial" pitchFamily="34" charset="0"/>
              <a:cs typeface="Arial" pitchFamily="34" charset="0"/>
            </a:endParaRPr>
          </a:p>
        </p:txBody>
      </p:sp>
      <p:sp>
        <p:nvSpPr>
          <p:cNvPr id="3" name="TextBox 2"/>
          <p:cNvSpPr txBox="1"/>
          <p:nvPr/>
        </p:nvSpPr>
        <p:spPr>
          <a:xfrm>
            <a:off x="1000100" y="980728"/>
            <a:ext cx="7820372" cy="5078313"/>
          </a:xfrm>
          <a:prstGeom prst="rect">
            <a:avLst/>
          </a:prstGeom>
          <a:noFill/>
        </p:spPr>
        <p:txBody>
          <a:bodyPr wrap="square" rtlCol="0">
            <a:spAutoFit/>
          </a:bodyPr>
          <a:lstStyle/>
          <a:p>
            <a:pPr marL="271463" indent="-271463">
              <a:lnSpc>
                <a:spcPct val="200000"/>
              </a:lnSpc>
              <a:buBlip>
                <a:blip r:embed="rId2"/>
              </a:buBlip>
            </a:pPr>
            <a:r>
              <a:rPr lang="en-GB" dirty="0" smtClean="0">
                <a:latin typeface="Arial" pitchFamily="34" charset="0"/>
                <a:cs typeface="Arial" pitchFamily="34" charset="0"/>
              </a:rPr>
              <a:t>Several methods proposed:</a:t>
            </a:r>
          </a:p>
          <a:p>
            <a:pPr marL="271463" indent="-271463">
              <a:lnSpc>
                <a:spcPct val="200000"/>
              </a:lnSpc>
              <a:buBlip>
                <a:blip r:embed="rId2"/>
              </a:buBlip>
            </a:pPr>
            <a:r>
              <a:rPr lang="en-GB" dirty="0" smtClean="0">
                <a:latin typeface="Arial" pitchFamily="34" charset="0"/>
                <a:cs typeface="Arial" pitchFamily="34" charset="0"/>
              </a:rPr>
              <a:t>Injection of polymers</a:t>
            </a:r>
          </a:p>
          <a:p>
            <a:pPr marL="728663" lvl="1" indent="-271463">
              <a:lnSpc>
                <a:spcPct val="200000"/>
              </a:lnSpc>
              <a:buBlip>
                <a:blip r:embed="rId2"/>
              </a:buBlip>
            </a:pPr>
            <a:r>
              <a:rPr lang="en-GB" dirty="0" smtClean="0">
                <a:latin typeface="Arial" pitchFamily="34" charset="0"/>
                <a:cs typeface="Arial" pitchFamily="34" charset="0"/>
              </a:rPr>
              <a:t>Either to reduce the crude oil’s viscosity</a:t>
            </a:r>
          </a:p>
          <a:p>
            <a:pPr marL="728663" lvl="1" indent="-271463">
              <a:lnSpc>
                <a:spcPct val="200000"/>
              </a:lnSpc>
              <a:buBlip>
                <a:blip r:embed="rId2"/>
              </a:buBlip>
            </a:pPr>
            <a:r>
              <a:rPr lang="en-GB" dirty="0" smtClean="0">
                <a:latin typeface="Arial" pitchFamily="34" charset="0"/>
                <a:cs typeface="Arial" pitchFamily="34" charset="0"/>
              </a:rPr>
              <a:t>Or increase the viscosity of water injected to force oil out</a:t>
            </a:r>
          </a:p>
          <a:p>
            <a:pPr marL="271463" indent="-271463">
              <a:lnSpc>
                <a:spcPct val="200000"/>
              </a:lnSpc>
              <a:buBlip>
                <a:blip r:embed="rId2"/>
              </a:buBlip>
            </a:pPr>
            <a:r>
              <a:rPr lang="en-GB" dirty="0" smtClean="0">
                <a:latin typeface="Arial" pitchFamily="34" charset="0"/>
                <a:cs typeface="Arial" pitchFamily="34" charset="0"/>
              </a:rPr>
              <a:t>Surfactants (such as petroleum </a:t>
            </a:r>
            <a:r>
              <a:rPr lang="en-GB" dirty="0" err="1" smtClean="0">
                <a:latin typeface="Arial" pitchFamily="34" charset="0"/>
                <a:cs typeface="Arial" pitchFamily="34" charset="0"/>
              </a:rPr>
              <a:t>sulphonates</a:t>
            </a:r>
            <a:r>
              <a:rPr lang="en-GB" dirty="0" smtClean="0">
                <a:latin typeface="Arial" pitchFamily="34" charset="0"/>
                <a:cs typeface="Arial" pitchFamily="34" charset="0"/>
              </a:rPr>
              <a:t> or </a:t>
            </a:r>
            <a:r>
              <a:rPr lang="en-GB" dirty="0" err="1" smtClean="0">
                <a:latin typeface="Arial" pitchFamily="34" charset="0"/>
                <a:cs typeface="Arial" pitchFamily="34" charset="0"/>
              </a:rPr>
              <a:t>biosurfactants</a:t>
            </a:r>
            <a:r>
              <a:rPr lang="en-GB" dirty="0" smtClean="0">
                <a:latin typeface="Arial" pitchFamily="34" charset="0"/>
                <a:cs typeface="Arial" pitchFamily="34" charset="0"/>
              </a:rPr>
              <a:t> such as </a:t>
            </a:r>
            <a:r>
              <a:rPr lang="en-GB" dirty="0" err="1" smtClean="0">
                <a:latin typeface="Arial" pitchFamily="34" charset="0"/>
                <a:cs typeface="Arial" pitchFamily="34" charset="0"/>
              </a:rPr>
              <a:t>rhamnolipds</a:t>
            </a:r>
            <a:r>
              <a:rPr lang="en-GB" dirty="0" smtClean="0">
                <a:latin typeface="Arial" pitchFamily="34" charset="0"/>
                <a:cs typeface="Arial" pitchFamily="34" charset="0"/>
              </a:rPr>
              <a:t>) to lower the interfacial pressure or capillary pressure impeding oil droplets moving through the reservoir</a:t>
            </a:r>
          </a:p>
          <a:p>
            <a:pPr marL="271463" indent="-271463">
              <a:lnSpc>
                <a:spcPct val="200000"/>
              </a:lnSpc>
              <a:buBlip>
                <a:blip r:embed="rId2"/>
              </a:buBlip>
            </a:pPr>
            <a:r>
              <a:rPr lang="en-GB" dirty="0" smtClean="0">
                <a:latin typeface="Arial" pitchFamily="34" charset="0"/>
                <a:cs typeface="Arial" pitchFamily="34" charset="0"/>
              </a:rPr>
              <a:t>Application limited by cost of chemicals and their loss by adsorption onto rock formation</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263" y="142852"/>
            <a:ext cx="3119765"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 </a:t>
            </a:r>
            <a:endParaRPr lang="en-US" sz="2000" b="1" dirty="0">
              <a:latin typeface="Arial" pitchFamily="34" charset="0"/>
              <a:cs typeface="Arial" pitchFamily="34" charset="0"/>
            </a:endParaRPr>
          </a:p>
        </p:txBody>
      </p:sp>
      <p:sp>
        <p:nvSpPr>
          <p:cNvPr id="3" name="TextBox 2"/>
          <p:cNvSpPr txBox="1"/>
          <p:nvPr/>
        </p:nvSpPr>
        <p:spPr>
          <a:xfrm>
            <a:off x="928662" y="928670"/>
            <a:ext cx="6572296" cy="1477328"/>
          </a:xfrm>
          <a:prstGeom prst="rect">
            <a:avLst/>
          </a:prstGeom>
          <a:noFill/>
        </p:spPr>
        <p:txBody>
          <a:bodyPr wrap="square" rtlCol="0">
            <a:spAutoFit/>
          </a:bodyPr>
          <a:lstStyle/>
          <a:p>
            <a:r>
              <a:rPr lang="en-GB" b="1" dirty="0" smtClean="0">
                <a:latin typeface="Arial" pitchFamily="34" charset="0"/>
                <a:cs typeface="Arial" pitchFamily="34" charset="0"/>
              </a:rPr>
              <a:t>Ultrasonic stimulation</a:t>
            </a:r>
          </a:p>
          <a:p>
            <a:endParaRPr lang="en-GB" b="1" dirty="0" smtClean="0">
              <a:latin typeface="Arial" pitchFamily="34" charset="0"/>
              <a:cs typeface="Arial" pitchFamily="34" charset="0"/>
            </a:endParaRPr>
          </a:p>
          <a:p>
            <a:pPr marL="271463" indent="-271463">
              <a:buBlip>
                <a:blip r:embed="rId2"/>
              </a:buBlip>
            </a:pPr>
            <a:r>
              <a:rPr lang="en-GB" dirty="0" smtClean="0">
                <a:latin typeface="Arial" pitchFamily="34" charset="0"/>
                <a:cs typeface="Arial" pitchFamily="34" charset="0"/>
              </a:rPr>
              <a:t>Use high-powered </a:t>
            </a:r>
            <a:r>
              <a:rPr lang="en-GB" dirty="0" err="1" smtClean="0">
                <a:latin typeface="Arial" pitchFamily="34" charset="0"/>
                <a:cs typeface="Arial" pitchFamily="34" charset="0"/>
              </a:rPr>
              <a:t>ultasonic</a:t>
            </a:r>
            <a:r>
              <a:rPr lang="en-GB" dirty="0" smtClean="0">
                <a:latin typeface="Arial" pitchFamily="34" charset="0"/>
                <a:cs typeface="Arial" pitchFamily="34" charset="0"/>
              </a:rPr>
              <a:t> vibrations from a piezoelectric vibration unit lowered into the </a:t>
            </a:r>
            <a:r>
              <a:rPr lang="en-GB" dirty="0" err="1" smtClean="0">
                <a:latin typeface="Arial" pitchFamily="34" charset="0"/>
                <a:cs typeface="Arial" pitchFamily="34" charset="0"/>
              </a:rPr>
              <a:t>drillhead</a:t>
            </a:r>
            <a:r>
              <a:rPr lang="en-GB" dirty="0" smtClean="0">
                <a:latin typeface="Arial" pitchFamily="34" charset="0"/>
                <a:cs typeface="Arial" pitchFamily="34" charset="0"/>
              </a:rPr>
              <a:t> to shake the oil droplets from the rock matrix</a:t>
            </a:r>
            <a:endParaRPr lang="en-US" dirty="0">
              <a:latin typeface="Arial" pitchFamily="34" charset="0"/>
              <a:cs typeface="Arial" pitchFamily="34" charset="0"/>
            </a:endParaRPr>
          </a:p>
        </p:txBody>
      </p:sp>
      <p:sp>
        <p:nvSpPr>
          <p:cNvPr id="4" name="TextBox 3"/>
          <p:cNvSpPr txBox="1"/>
          <p:nvPr/>
        </p:nvSpPr>
        <p:spPr>
          <a:xfrm>
            <a:off x="928662" y="2732435"/>
            <a:ext cx="7101944" cy="3000821"/>
          </a:xfrm>
          <a:prstGeom prst="rect">
            <a:avLst/>
          </a:prstGeom>
          <a:noFill/>
        </p:spPr>
        <p:txBody>
          <a:bodyPr wrap="none" rtlCol="0">
            <a:spAutoFit/>
          </a:bodyPr>
          <a:lstStyle/>
          <a:p>
            <a:pPr>
              <a:lnSpc>
                <a:spcPct val="150000"/>
              </a:lnSpc>
            </a:pPr>
            <a:r>
              <a:rPr lang="en-GB" b="1" dirty="0" smtClean="0">
                <a:latin typeface="Arial" pitchFamily="34" charset="0"/>
                <a:cs typeface="Arial" pitchFamily="34" charset="0"/>
              </a:rPr>
              <a:t>Microbial injection</a:t>
            </a:r>
          </a:p>
          <a:p>
            <a:pPr marL="271463" indent="-271463">
              <a:lnSpc>
                <a:spcPct val="150000"/>
              </a:lnSpc>
              <a:buBlip>
                <a:blip r:embed="rId2"/>
              </a:buBlip>
            </a:pPr>
            <a:r>
              <a:rPr lang="en-GB" dirty="0" smtClean="0">
                <a:latin typeface="Arial" pitchFamily="34" charset="0"/>
                <a:cs typeface="Arial" pitchFamily="34" charset="0"/>
              </a:rPr>
              <a:t>Strains of microbes discovered &amp; developed (GM) which:</a:t>
            </a:r>
          </a:p>
          <a:p>
            <a:pPr marL="728663" lvl="1" indent="-271463">
              <a:lnSpc>
                <a:spcPct val="150000"/>
              </a:lnSpc>
              <a:buBlip>
                <a:blip r:embed="rId2"/>
              </a:buBlip>
            </a:pPr>
            <a:r>
              <a:rPr lang="en-GB" dirty="0" smtClean="0">
                <a:latin typeface="Arial" pitchFamily="34" charset="0"/>
                <a:cs typeface="Arial" pitchFamily="34" charset="0"/>
              </a:rPr>
              <a:t>Partially digest long hydrocarbon molecules</a:t>
            </a:r>
          </a:p>
          <a:p>
            <a:pPr marL="728663" lvl="1" indent="-271463">
              <a:lnSpc>
                <a:spcPct val="150000"/>
              </a:lnSpc>
              <a:buBlip>
                <a:blip r:embed="rId2"/>
              </a:buBlip>
            </a:pPr>
            <a:r>
              <a:rPr lang="en-GB" dirty="0" smtClean="0">
                <a:latin typeface="Arial" pitchFamily="34" charset="0"/>
                <a:cs typeface="Arial" pitchFamily="34" charset="0"/>
              </a:rPr>
              <a:t>Generate </a:t>
            </a:r>
            <a:r>
              <a:rPr lang="en-GB" dirty="0" err="1" smtClean="0">
                <a:latin typeface="Arial" pitchFamily="34" charset="0"/>
                <a:cs typeface="Arial" pitchFamily="34" charset="0"/>
              </a:rPr>
              <a:t>biosurfactants</a:t>
            </a:r>
            <a:endParaRPr lang="en-GB" dirty="0" smtClean="0">
              <a:latin typeface="Arial" pitchFamily="34" charset="0"/>
              <a:cs typeface="Arial" pitchFamily="34" charset="0"/>
            </a:endParaRPr>
          </a:p>
          <a:p>
            <a:pPr marL="728663" lvl="1" indent="-271463">
              <a:lnSpc>
                <a:spcPct val="150000"/>
              </a:lnSpc>
              <a:buBlip>
                <a:blip r:embed="rId2"/>
              </a:buBlip>
            </a:pPr>
            <a:r>
              <a:rPr lang="en-GB" dirty="0" smtClean="0">
                <a:latin typeface="Arial" pitchFamily="34" charset="0"/>
                <a:cs typeface="Arial" pitchFamily="34" charset="0"/>
              </a:rPr>
              <a:t>Emit carbon dioxide and then act like gas injection technique</a:t>
            </a:r>
          </a:p>
          <a:p>
            <a:pPr marL="271463" indent="-271463">
              <a:lnSpc>
                <a:spcPct val="150000"/>
              </a:lnSpc>
              <a:buBlip>
                <a:blip r:embed="rId2"/>
              </a:buBlip>
            </a:pPr>
            <a:r>
              <a:rPr lang="en-GB" dirty="0" smtClean="0">
                <a:latin typeface="Arial" pitchFamily="34" charset="0"/>
                <a:cs typeface="Arial" pitchFamily="34" charset="0"/>
              </a:rPr>
              <a:t>Not much used as rather expensive</a:t>
            </a:r>
          </a:p>
          <a:p>
            <a:pPr marL="271463" indent="-271463">
              <a:lnSpc>
                <a:spcPct val="150000"/>
              </a:lnSpc>
              <a:buBlip>
                <a:blip r:embed="rId2"/>
              </a:buBlip>
            </a:pPr>
            <a:r>
              <a:rPr lang="en-GB" dirty="0" smtClean="0">
                <a:latin typeface="Arial" pitchFamily="34" charset="0"/>
                <a:cs typeface="Arial" pitchFamily="34" charset="0"/>
              </a:rPr>
              <a:t>Used in Beverly Hills Oil Field, California</a:t>
            </a:r>
            <a:endParaRPr lang="en-US" dirty="0">
              <a:latin typeface="Arial" pitchFamily="34" charset="0"/>
              <a:cs typeface="Arial" pitchFamily="34" charset="0"/>
            </a:endParaRPr>
          </a:p>
        </p:txBody>
      </p:sp>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263" y="142852"/>
            <a:ext cx="3119765"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 </a:t>
            </a:r>
            <a:endParaRPr lang="en-US" sz="2000" b="1" dirty="0">
              <a:latin typeface="Arial" pitchFamily="34" charset="0"/>
              <a:cs typeface="Arial" pitchFamily="34" charset="0"/>
            </a:endParaRPr>
          </a:p>
        </p:txBody>
      </p:sp>
      <p:sp>
        <p:nvSpPr>
          <p:cNvPr id="3" name="Rectangle 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4" name="TextBox 3"/>
          <p:cNvSpPr txBox="1"/>
          <p:nvPr/>
        </p:nvSpPr>
        <p:spPr>
          <a:xfrm>
            <a:off x="611560" y="908720"/>
            <a:ext cx="7459762" cy="2031325"/>
          </a:xfrm>
          <a:prstGeom prst="rect">
            <a:avLst/>
          </a:prstGeom>
          <a:noFill/>
        </p:spPr>
        <p:txBody>
          <a:bodyPr wrap="square" rtlCol="0">
            <a:spAutoFit/>
          </a:bodyPr>
          <a:lstStyle/>
          <a:p>
            <a:r>
              <a:rPr lang="en-GB" b="1" dirty="0" smtClean="0">
                <a:latin typeface="Arial" pitchFamily="34" charset="0"/>
                <a:cs typeface="Arial" pitchFamily="34" charset="0"/>
              </a:rPr>
              <a:t>Thermal Recovery</a:t>
            </a:r>
          </a:p>
          <a:p>
            <a:pPr marL="271463" indent="-271463">
              <a:buBlip>
                <a:blip r:embed="rId2"/>
              </a:buBlip>
            </a:pPr>
            <a:r>
              <a:rPr lang="en-GB" dirty="0" smtClean="0">
                <a:latin typeface="Arial" pitchFamily="34" charset="0"/>
                <a:cs typeface="Arial" pitchFamily="34" charset="0"/>
              </a:rPr>
              <a:t>Crude oil heated to reduce its viscosity and increase the flow – different techniques used to improve seep efficiency &amp; displacement efficiency:</a:t>
            </a:r>
          </a:p>
          <a:p>
            <a:pPr marL="271463" indent="-271463">
              <a:buBlip>
                <a:blip r:embed="rId2"/>
              </a:buBlip>
            </a:pPr>
            <a:r>
              <a:rPr lang="en-GB" dirty="0" smtClean="0">
                <a:latin typeface="Arial" pitchFamily="34" charset="0"/>
                <a:cs typeface="Arial" pitchFamily="34" charset="0"/>
              </a:rPr>
              <a:t>Cyclic steam injection</a:t>
            </a:r>
          </a:p>
          <a:p>
            <a:pPr marL="271463" indent="-271463">
              <a:buBlip>
                <a:blip r:embed="rId2"/>
              </a:buBlip>
            </a:pPr>
            <a:r>
              <a:rPr lang="en-GB" dirty="0" smtClean="0">
                <a:latin typeface="Arial" pitchFamily="34" charset="0"/>
                <a:cs typeface="Arial" pitchFamily="34" charset="0"/>
              </a:rPr>
              <a:t>Steam drive</a:t>
            </a:r>
          </a:p>
          <a:p>
            <a:pPr marL="271463" indent="-271463">
              <a:buBlip>
                <a:blip r:embed="rId2"/>
              </a:buBlip>
            </a:pPr>
            <a:r>
              <a:rPr lang="en-GB" dirty="0" smtClean="0">
                <a:latin typeface="Arial" pitchFamily="34" charset="0"/>
                <a:cs typeface="Arial" pitchFamily="34" charset="0"/>
              </a:rPr>
              <a:t>In situ combustion</a:t>
            </a:r>
            <a:endParaRPr lang="en-US" dirty="0">
              <a:latin typeface="Arial" pitchFamily="34" charset="0"/>
              <a:cs typeface="Arial" pitchFamily="34" charset="0"/>
            </a:endParaRPr>
          </a:p>
        </p:txBody>
      </p:sp>
      <p:sp>
        <p:nvSpPr>
          <p:cNvPr id="5" name="TextBox 4"/>
          <p:cNvSpPr txBox="1"/>
          <p:nvPr/>
        </p:nvSpPr>
        <p:spPr>
          <a:xfrm>
            <a:off x="611560" y="3356992"/>
            <a:ext cx="6211957" cy="2308324"/>
          </a:xfrm>
          <a:prstGeom prst="rect">
            <a:avLst/>
          </a:prstGeom>
          <a:noFill/>
        </p:spPr>
        <p:txBody>
          <a:bodyPr wrap="none" rtlCol="0">
            <a:spAutoFit/>
          </a:bodyPr>
          <a:lstStyle/>
          <a:p>
            <a:r>
              <a:rPr lang="en-GB" b="1" dirty="0" smtClean="0">
                <a:latin typeface="Arial" pitchFamily="34" charset="0"/>
                <a:cs typeface="Arial" pitchFamily="34" charset="0"/>
              </a:rPr>
              <a:t>Solar thermal EOR</a:t>
            </a:r>
          </a:p>
          <a:p>
            <a:pPr marL="266700" indent="-266700">
              <a:buBlip>
                <a:blip r:embed="rId2"/>
              </a:buBlip>
            </a:pPr>
            <a:r>
              <a:rPr lang="en-GB" dirty="0" smtClean="0">
                <a:latin typeface="Arial" pitchFamily="34" charset="0"/>
                <a:cs typeface="Arial" pitchFamily="34" charset="0"/>
              </a:rPr>
              <a:t>Uses concentrated solar power to produce steam</a:t>
            </a:r>
          </a:p>
          <a:p>
            <a:pPr marL="266700" indent="-266700">
              <a:buBlip>
                <a:blip r:embed="rId2"/>
              </a:buBlip>
            </a:pPr>
            <a:r>
              <a:rPr lang="en-GB" dirty="0" smtClean="0">
                <a:latin typeface="Arial" pitchFamily="34" charset="0"/>
                <a:cs typeface="Arial" pitchFamily="34" charset="0"/>
              </a:rPr>
              <a:t>Used during day, natural gas at night</a:t>
            </a:r>
          </a:p>
          <a:p>
            <a:pPr marL="266700" indent="-266700">
              <a:buBlip>
                <a:blip r:embed="rId2"/>
              </a:buBlip>
            </a:pPr>
            <a:r>
              <a:rPr lang="en-GB" dirty="0" smtClean="0">
                <a:latin typeface="Arial" pitchFamily="34" charset="0"/>
                <a:cs typeface="Arial" pitchFamily="34" charset="0"/>
              </a:rPr>
              <a:t>Replaces 20% of natural gas used for EOR in California.</a:t>
            </a:r>
          </a:p>
          <a:p>
            <a:pPr marL="266700" indent="-266700">
              <a:buBlip>
                <a:blip r:embed="rId2"/>
              </a:buBlip>
            </a:pPr>
            <a:r>
              <a:rPr lang="en-GB" dirty="0" smtClean="0">
                <a:latin typeface="Arial" pitchFamily="34" charset="0"/>
                <a:cs typeface="Arial" pitchFamily="34" charset="0"/>
              </a:rPr>
              <a:t>Example plants:</a:t>
            </a:r>
          </a:p>
          <a:p>
            <a:pPr marL="723900" lvl="1" indent="-266700">
              <a:buBlip>
                <a:blip r:embed="rId2"/>
              </a:buBlip>
            </a:pPr>
            <a:r>
              <a:rPr lang="en-GB" dirty="0" err="1" smtClean="0">
                <a:latin typeface="Arial" pitchFamily="34" charset="0"/>
                <a:cs typeface="Arial" pitchFamily="34" charset="0"/>
              </a:rPr>
              <a:t>McKittric</a:t>
            </a:r>
            <a:r>
              <a:rPr lang="en-GB" dirty="0" smtClean="0">
                <a:latin typeface="Arial" pitchFamily="34" charset="0"/>
                <a:cs typeface="Arial" pitchFamily="34" charset="0"/>
              </a:rPr>
              <a:t>, California</a:t>
            </a:r>
          </a:p>
          <a:p>
            <a:pPr marL="723900" lvl="1" indent="-266700">
              <a:buBlip>
                <a:blip r:embed="rId2"/>
              </a:buBlip>
            </a:pPr>
            <a:r>
              <a:rPr lang="en-GB" dirty="0" smtClean="0">
                <a:latin typeface="Arial" pitchFamily="34" charset="0"/>
                <a:cs typeface="Arial" pitchFamily="34" charset="0"/>
              </a:rPr>
              <a:t>Coalinga, California (29MW solar to steam)</a:t>
            </a:r>
          </a:p>
          <a:p>
            <a:pPr marL="723900" lvl="1" indent="-266700">
              <a:buBlip>
                <a:blip r:embed="rId2"/>
              </a:buBlip>
            </a:pPr>
            <a:r>
              <a:rPr lang="en-GB" dirty="0" smtClean="0">
                <a:latin typeface="Arial" pitchFamily="34" charset="0"/>
                <a:cs typeface="Arial" pitchFamily="34" charset="0"/>
              </a:rPr>
              <a:t>Oman</a:t>
            </a:r>
            <a:endParaRPr lang="en-GB"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263" y="142852"/>
            <a:ext cx="3049233" cy="400110"/>
          </a:xfrm>
          <a:prstGeom prst="rect">
            <a:avLst/>
          </a:prstGeom>
          <a:noFill/>
        </p:spPr>
        <p:txBody>
          <a:bodyPr wrap="none" rtlCol="0">
            <a:spAutoFit/>
          </a:bodyPr>
          <a:lstStyle/>
          <a:p>
            <a:r>
              <a:rPr lang="en-GB" sz="2000" b="1" dirty="0" smtClean="0">
                <a:latin typeface="Arial" pitchFamily="34" charset="0"/>
                <a:cs typeface="Arial" pitchFamily="34" charset="0"/>
              </a:rPr>
              <a:t>Enhanced </a:t>
            </a:r>
            <a:r>
              <a:rPr lang="en-GB" sz="2000" b="1" dirty="0">
                <a:latin typeface="Arial" pitchFamily="34" charset="0"/>
                <a:cs typeface="Arial" pitchFamily="34" charset="0"/>
              </a:rPr>
              <a:t>O</a:t>
            </a:r>
            <a:r>
              <a:rPr lang="en-GB" sz="2000" b="1" dirty="0" smtClean="0">
                <a:latin typeface="Arial" pitchFamily="34" charset="0"/>
                <a:cs typeface="Arial" pitchFamily="34" charset="0"/>
              </a:rPr>
              <a:t>il Recovery</a:t>
            </a:r>
            <a:endParaRPr lang="en-US" sz="2000" b="1"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3074" name="Picture 2" descr="http://www.dominionpaper.ca/files/dominion-img/WeyburnCompound.preview.jpg"/>
          <p:cNvPicPr>
            <a:picLocks noChangeAspect="1" noChangeArrowheads="1"/>
          </p:cNvPicPr>
          <p:nvPr/>
        </p:nvPicPr>
        <p:blipFill>
          <a:blip r:embed="rId2" cstate="print"/>
          <a:srcRect/>
          <a:stretch>
            <a:fillRect/>
          </a:stretch>
        </p:blipFill>
        <p:spPr bwMode="auto">
          <a:xfrm>
            <a:off x="2493287" y="3068960"/>
            <a:ext cx="4166945" cy="3127412"/>
          </a:xfrm>
          <a:prstGeom prst="rect">
            <a:avLst/>
          </a:prstGeom>
          <a:noFill/>
        </p:spPr>
      </p:pic>
      <p:sp>
        <p:nvSpPr>
          <p:cNvPr id="3" name="TextBox 2"/>
          <p:cNvSpPr txBox="1"/>
          <p:nvPr/>
        </p:nvSpPr>
        <p:spPr>
          <a:xfrm>
            <a:off x="928662" y="785794"/>
            <a:ext cx="6720751" cy="2169825"/>
          </a:xfrm>
          <a:prstGeom prst="rect">
            <a:avLst/>
          </a:prstGeom>
          <a:noFill/>
        </p:spPr>
        <p:txBody>
          <a:bodyPr wrap="none" rtlCol="0">
            <a:spAutoFit/>
          </a:bodyPr>
          <a:lstStyle/>
          <a:p>
            <a:pPr>
              <a:lnSpc>
                <a:spcPct val="150000"/>
              </a:lnSpc>
            </a:pPr>
            <a:r>
              <a:rPr lang="en-GB" dirty="0" err="1" smtClean="0">
                <a:latin typeface="Arial" pitchFamily="34" charset="0"/>
                <a:cs typeface="Arial" pitchFamily="34" charset="0"/>
              </a:rPr>
              <a:t>Encana</a:t>
            </a:r>
            <a:r>
              <a:rPr lang="en-GB" dirty="0" smtClean="0">
                <a:latin typeface="Arial" pitchFamily="34" charset="0"/>
                <a:cs typeface="Arial" pitchFamily="34" charset="0"/>
              </a:rPr>
              <a:t> run </a:t>
            </a:r>
            <a:r>
              <a:rPr lang="en-GB" dirty="0" err="1" smtClean="0">
                <a:latin typeface="Arial" pitchFamily="34" charset="0"/>
                <a:cs typeface="Arial" pitchFamily="34" charset="0"/>
              </a:rPr>
              <a:t>Weyburn</a:t>
            </a:r>
            <a:r>
              <a:rPr lang="en-GB" dirty="0" smtClean="0">
                <a:latin typeface="Arial" pitchFamily="34" charset="0"/>
                <a:cs typeface="Arial" pitchFamily="34" charset="0"/>
              </a:rPr>
              <a:t> Oil Field in southern </a:t>
            </a:r>
            <a:r>
              <a:rPr lang="en-GB" dirty="0" err="1" smtClean="0">
                <a:latin typeface="Arial" pitchFamily="34" charset="0"/>
                <a:cs typeface="Arial" pitchFamily="34" charset="0"/>
              </a:rPr>
              <a:t>Skatchewan</a:t>
            </a:r>
            <a:r>
              <a:rPr lang="en-GB" dirty="0" smtClean="0">
                <a:latin typeface="Arial" pitchFamily="34" charset="0"/>
                <a:cs typeface="Arial" pitchFamily="34" charset="0"/>
              </a:rPr>
              <a:t>, Canada</a:t>
            </a:r>
          </a:p>
          <a:p>
            <a:pPr marL="271463" indent="-271463">
              <a:lnSpc>
                <a:spcPct val="150000"/>
              </a:lnSpc>
              <a:buBlip>
                <a:blip r:embed="rId3"/>
              </a:buBlip>
            </a:pPr>
            <a:r>
              <a:rPr lang="en-GB" dirty="0" smtClean="0">
                <a:latin typeface="Arial" pitchFamily="34" charset="0"/>
                <a:cs typeface="Arial" pitchFamily="34" charset="0"/>
              </a:rPr>
              <a:t>A CO</a:t>
            </a:r>
            <a:r>
              <a:rPr lang="en-GB" baseline="-25000" dirty="0" smtClean="0">
                <a:latin typeface="Arial" pitchFamily="34" charset="0"/>
                <a:cs typeface="Arial" pitchFamily="34" charset="0"/>
              </a:rPr>
              <a:t>2</a:t>
            </a:r>
            <a:r>
              <a:rPr lang="en-GB" dirty="0" smtClean="0">
                <a:latin typeface="Arial" pitchFamily="34" charset="0"/>
                <a:cs typeface="Arial" pitchFamily="34" charset="0"/>
              </a:rPr>
              <a:t>-EOR project</a:t>
            </a:r>
          </a:p>
          <a:p>
            <a:pPr marL="271463" indent="-271463">
              <a:lnSpc>
                <a:spcPct val="150000"/>
              </a:lnSpc>
              <a:buBlip>
                <a:blip r:embed="rId3"/>
              </a:buBlip>
            </a:pPr>
            <a:r>
              <a:rPr lang="en-GB" dirty="0" smtClean="0">
                <a:latin typeface="Arial" pitchFamily="34" charset="0"/>
                <a:cs typeface="Arial" pitchFamily="34" charset="0"/>
              </a:rPr>
              <a:t>Projected to inject net 18 million tonnes of CO</a:t>
            </a:r>
            <a:r>
              <a:rPr lang="en-GB" baseline="-25000" dirty="0" smtClean="0">
                <a:latin typeface="Arial" pitchFamily="34" charset="0"/>
                <a:cs typeface="Arial" pitchFamily="34" charset="0"/>
              </a:rPr>
              <a:t>2</a:t>
            </a:r>
          </a:p>
          <a:p>
            <a:pPr marL="271463" indent="-271463">
              <a:lnSpc>
                <a:spcPct val="150000"/>
              </a:lnSpc>
              <a:buBlip>
                <a:blip r:embed="rId3"/>
              </a:buBlip>
            </a:pPr>
            <a:r>
              <a:rPr lang="en-GB" dirty="0" smtClean="0">
                <a:latin typeface="Arial" pitchFamily="34" charset="0"/>
                <a:cs typeface="Arial" pitchFamily="34" charset="0"/>
              </a:rPr>
              <a:t>Recover an additional 130 million barrels of oil</a:t>
            </a:r>
          </a:p>
          <a:p>
            <a:pPr marL="271463" indent="-271463">
              <a:lnSpc>
                <a:spcPct val="150000"/>
              </a:lnSpc>
              <a:buBlip>
                <a:blip r:embed="rId3"/>
              </a:buBlip>
            </a:pPr>
            <a:r>
              <a:rPr lang="en-GB" dirty="0" smtClean="0">
                <a:latin typeface="Arial" pitchFamily="34" charset="0"/>
                <a:cs typeface="Arial" pitchFamily="34" charset="0"/>
              </a:rPr>
              <a:t>Extending life of field by 25 years</a:t>
            </a: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72330" y="142852"/>
            <a:ext cx="1805302" cy="461665"/>
          </a:xfrm>
          <a:prstGeom prst="rect">
            <a:avLst/>
          </a:prstGeom>
          <a:noFill/>
        </p:spPr>
        <p:txBody>
          <a:bodyPr wrap="none" rtlCol="0">
            <a:spAutoFit/>
          </a:bodyPr>
          <a:lstStyle/>
          <a:p>
            <a:r>
              <a:rPr lang="en-GB" sz="2400" b="1" dirty="0" smtClean="0">
                <a:latin typeface="Arial" pitchFamily="34" charset="0"/>
                <a:cs typeface="Arial" pitchFamily="34" charset="0"/>
              </a:rPr>
              <a:t>Oil refining</a:t>
            </a:r>
            <a:endParaRPr lang="en-US" sz="2400" b="1"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88065" name="Picture 1"/>
          <p:cNvPicPr>
            <a:picLocks noChangeAspect="1" noChangeArrowheads="1"/>
          </p:cNvPicPr>
          <p:nvPr/>
        </p:nvPicPr>
        <p:blipFill>
          <a:blip r:embed="rId2" cstate="print"/>
          <a:srcRect/>
          <a:stretch>
            <a:fillRect/>
          </a:stretch>
        </p:blipFill>
        <p:spPr bwMode="auto">
          <a:xfrm>
            <a:off x="1643042" y="571480"/>
            <a:ext cx="5803908" cy="5786478"/>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1903085" cy="400110"/>
          </a:xfrm>
          <a:prstGeom prst="rect">
            <a:avLst/>
          </a:prstGeom>
          <a:noFill/>
        </p:spPr>
        <p:txBody>
          <a:bodyPr wrap="none" rtlCol="0">
            <a:spAutoFit/>
          </a:bodyPr>
          <a:lstStyle/>
          <a:p>
            <a:r>
              <a:rPr lang="en-GB" sz="2000" b="1" dirty="0" smtClean="0">
                <a:latin typeface="Arial" pitchFamily="34" charset="0"/>
                <a:cs typeface="Arial" pitchFamily="34" charset="0"/>
              </a:rPr>
              <a:t>Oil Distillation</a:t>
            </a:r>
            <a:endParaRPr lang="en-US" sz="2000" b="1" dirty="0">
              <a:latin typeface="Arial" pitchFamily="34" charset="0"/>
              <a:cs typeface="Arial" pitchFamily="34" charset="0"/>
            </a:endParaRPr>
          </a:p>
        </p:txBody>
      </p:sp>
      <p:sp>
        <p:nvSpPr>
          <p:cNvPr id="5" name="Right Arrow 4"/>
          <p:cNvSpPr/>
          <p:nvPr/>
        </p:nvSpPr>
        <p:spPr>
          <a:xfrm>
            <a:off x="2357422" y="1785926"/>
            <a:ext cx="1000132" cy="214314"/>
          </a:xfrm>
          <a:prstGeom prst="rightArrow">
            <a:avLst/>
          </a:prstGeom>
          <a:solidFill>
            <a:schemeClr val="accent1">
              <a:shade val="30000"/>
              <a:satMod val="1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 Arrow 8"/>
          <p:cNvSpPr/>
          <p:nvPr/>
        </p:nvSpPr>
        <p:spPr>
          <a:xfrm flipV="1">
            <a:off x="1882769" y="4214818"/>
            <a:ext cx="1071570" cy="428628"/>
          </a:xfrm>
          <a:prstGeom prst="ben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ght Arrow 9"/>
          <p:cNvSpPr/>
          <p:nvPr/>
        </p:nvSpPr>
        <p:spPr>
          <a:xfrm>
            <a:off x="2357422" y="2464587"/>
            <a:ext cx="1000132" cy="214314"/>
          </a:xfrm>
          <a:prstGeom prst="rightArrow">
            <a:avLst/>
          </a:prstGeom>
          <a:solidFill>
            <a:schemeClr val="accent1">
              <a:shade val="30000"/>
              <a:satMod val="1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357422" y="3143248"/>
            <a:ext cx="1000132" cy="214314"/>
          </a:xfrm>
          <a:prstGeom prst="rightArrow">
            <a:avLst/>
          </a:prstGeom>
          <a:solidFill>
            <a:schemeClr val="accent1">
              <a:shade val="30000"/>
              <a:satMod val="1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00034" y="3500438"/>
            <a:ext cx="1000132" cy="21431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71802" y="642918"/>
            <a:ext cx="1723549" cy="338554"/>
          </a:xfrm>
          <a:prstGeom prst="rect">
            <a:avLst/>
          </a:prstGeom>
          <a:noFill/>
        </p:spPr>
        <p:txBody>
          <a:bodyPr wrap="none" rtlCol="0">
            <a:spAutoFit/>
          </a:bodyPr>
          <a:lstStyle/>
          <a:p>
            <a:r>
              <a:rPr lang="en-GB" sz="1600" dirty="0" smtClean="0">
                <a:latin typeface="Arial" pitchFamily="34" charset="0"/>
                <a:cs typeface="Arial" pitchFamily="34" charset="0"/>
              </a:rPr>
              <a:t>Petroleum gases</a:t>
            </a:r>
            <a:endParaRPr lang="en-US" sz="1600" dirty="0">
              <a:latin typeface="Arial" pitchFamily="34" charset="0"/>
              <a:cs typeface="Arial" pitchFamily="34" charset="0"/>
            </a:endParaRPr>
          </a:p>
        </p:txBody>
      </p:sp>
      <p:sp>
        <p:nvSpPr>
          <p:cNvPr id="14" name="TextBox 13"/>
          <p:cNvSpPr txBox="1"/>
          <p:nvPr/>
        </p:nvSpPr>
        <p:spPr>
          <a:xfrm>
            <a:off x="3546455" y="1714488"/>
            <a:ext cx="2642070" cy="338554"/>
          </a:xfrm>
          <a:prstGeom prst="rect">
            <a:avLst/>
          </a:prstGeom>
          <a:noFill/>
        </p:spPr>
        <p:txBody>
          <a:bodyPr wrap="none" rtlCol="0">
            <a:spAutoFit/>
          </a:bodyPr>
          <a:lstStyle/>
          <a:p>
            <a:r>
              <a:rPr lang="en-GB" sz="1600" dirty="0" smtClean="0">
                <a:latin typeface="Arial" pitchFamily="34" charset="0"/>
                <a:cs typeface="Arial" pitchFamily="34" charset="0"/>
              </a:rPr>
              <a:t>Light distillate (70 – 200</a:t>
            </a:r>
            <a:r>
              <a:rPr lang="en-GB" sz="1600" baseline="30000" dirty="0" smtClean="0">
                <a:latin typeface="Arial" pitchFamily="34" charset="0"/>
                <a:cs typeface="Arial" pitchFamily="34" charset="0"/>
              </a:rPr>
              <a:t>o</a:t>
            </a:r>
            <a:r>
              <a:rPr lang="en-GB" sz="1600" dirty="0" smtClean="0">
                <a:latin typeface="Arial" pitchFamily="34" charset="0"/>
                <a:cs typeface="Arial" pitchFamily="34" charset="0"/>
              </a:rPr>
              <a:t>C)</a:t>
            </a:r>
            <a:endParaRPr lang="en-US" sz="1600" dirty="0">
              <a:latin typeface="Arial" pitchFamily="34" charset="0"/>
              <a:cs typeface="Arial" pitchFamily="34" charset="0"/>
            </a:endParaRPr>
          </a:p>
        </p:txBody>
      </p:sp>
      <p:sp>
        <p:nvSpPr>
          <p:cNvPr id="15" name="TextBox 14"/>
          <p:cNvSpPr txBox="1"/>
          <p:nvPr/>
        </p:nvSpPr>
        <p:spPr>
          <a:xfrm>
            <a:off x="3500430" y="2416726"/>
            <a:ext cx="3041217" cy="338554"/>
          </a:xfrm>
          <a:prstGeom prst="rect">
            <a:avLst/>
          </a:prstGeom>
          <a:noFill/>
        </p:spPr>
        <p:txBody>
          <a:bodyPr wrap="none" rtlCol="0">
            <a:spAutoFit/>
          </a:bodyPr>
          <a:lstStyle/>
          <a:p>
            <a:r>
              <a:rPr lang="en-GB" sz="1600" dirty="0" smtClean="0">
                <a:latin typeface="Arial" pitchFamily="34" charset="0"/>
                <a:cs typeface="Arial" pitchFamily="34" charset="0"/>
              </a:rPr>
              <a:t>Medium distillate (200 – 350</a:t>
            </a:r>
            <a:r>
              <a:rPr lang="en-GB" sz="1600" baseline="30000" dirty="0" smtClean="0">
                <a:latin typeface="Arial" pitchFamily="34" charset="0"/>
                <a:cs typeface="Arial" pitchFamily="34" charset="0"/>
              </a:rPr>
              <a:t>o</a:t>
            </a:r>
            <a:r>
              <a:rPr lang="en-GB" sz="1600" dirty="0" smtClean="0">
                <a:latin typeface="Arial" pitchFamily="34" charset="0"/>
                <a:cs typeface="Arial" pitchFamily="34" charset="0"/>
              </a:rPr>
              <a:t>C)</a:t>
            </a:r>
            <a:endParaRPr lang="en-US" sz="1600" dirty="0">
              <a:latin typeface="Arial" pitchFamily="34" charset="0"/>
              <a:cs typeface="Arial" pitchFamily="34" charset="0"/>
            </a:endParaRPr>
          </a:p>
        </p:txBody>
      </p:sp>
      <p:sp>
        <p:nvSpPr>
          <p:cNvPr id="16" name="TextBox 15"/>
          <p:cNvSpPr txBox="1"/>
          <p:nvPr/>
        </p:nvSpPr>
        <p:spPr>
          <a:xfrm>
            <a:off x="3562749" y="3071810"/>
            <a:ext cx="2441694" cy="338554"/>
          </a:xfrm>
          <a:prstGeom prst="rect">
            <a:avLst/>
          </a:prstGeom>
          <a:noFill/>
        </p:spPr>
        <p:txBody>
          <a:bodyPr wrap="none" rtlCol="0">
            <a:spAutoFit/>
          </a:bodyPr>
          <a:lstStyle/>
          <a:p>
            <a:r>
              <a:rPr lang="en-GB" sz="1600" dirty="0" smtClean="0">
                <a:latin typeface="Arial" pitchFamily="34" charset="0"/>
                <a:cs typeface="Arial" pitchFamily="34" charset="0"/>
              </a:rPr>
              <a:t>Heavy distillate (&gt;350</a:t>
            </a:r>
            <a:r>
              <a:rPr lang="en-GB" sz="1600" baseline="30000" dirty="0" smtClean="0">
                <a:latin typeface="Arial" pitchFamily="34" charset="0"/>
                <a:cs typeface="Arial" pitchFamily="34" charset="0"/>
              </a:rPr>
              <a:t>o</a:t>
            </a:r>
            <a:r>
              <a:rPr lang="en-GB" sz="1600" dirty="0" smtClean="0">
                <a:latin typeface="Arial" pitchFamily="34" charset="0"/>
                <a:cs typeface="Arial" pitchFamily="34" charset="0"/>
              </a:rPr>
              <a:t>C)</a:t>
            </a:r>
            <a:endParaRPr lang="en-US" sz="1600" dirty="0">
              <a:latin typeface="Arial" pitchFamily="34" charset="0"/>
              <a:cs typeface="Arial" pitchFamily="34" charset="0"/>
            </a:endParaRPr>
          </a:p>
        </p:txBody>
      </p:sp>
      <p:sp>
        <p:nvSpPr>
          <p:cNvPr id="17" name="TextBox 16"/>
          <p:cNvSpPr txBox="1"/>
          <p:nvPr/>
        </p:nvSpPr>
        <p:spPr>
          <a:xfrm>
            <a:off x="285720" y="3143248"/>
            <a:ext cx="867545" cy="338554"/>
          </a:xfrm>
          <a:prstGeom prst="rect">
            <a:avLst/>
          </a:prstGeom>
          <a:noFill/>
        </p:spPr>
        <p:txBody>
          <a:bodyPr wrap="none" rtlCol="0">
            <a:spAutoFit/>
          </a:bodyPr>
          <a:lstStyle/>
          <a:p>
            <a:r>
              <a:rPr lang="en-GB" sz="1600" dirty="0" smtClean="0">
                <a:latin typeface="Arial" pitchFamily="34" charset="0"/>
                <a:cs typeface="Arial" pitchFamily="34" charset="0"/>
              </a:rPr>
              <a:t>Feed in</a:t>
            </a:r>
            <a:endParaRPr lang="en-US" sz="1600" dirty="0">
              <a:latin typeface="Arial" pitchFamily="34" charset="0"/>
              <a:cs typeface="Arial" pitchFamily="34" charset="0"/>
            </a:endParaRPr>
          </a:p>
        </p:txBody>
      </p:sp>
      <p:sp>
        <p:nvSpPr>
          <p:cNvPr id="18" name="TextBox 17"/>
          <p:cNvSpPr txBox="1"/>
          <p:nvPr/>
        </p:nvSpPr>
        <p:spPr>
          <a:xfrm>
            <a:off x="3071802" y="4357694"/>
            <a:ext cx="1813317" cy="338554"/>
          </a:xfrm>
          <a:prstGeom prst="rect">
            <a:avLst/>
          </a:prstGeom>
          <a:noFill/>
        </p:spPr>
        <p:txBody>
          <a:bodyPr wrap="none" rtlCol="0">
            <a:spAutoFit/>
          </a:bodyPr>
          <a:lstStyle/>
          <a:p>
            <a:r>
              <a:rPr lang="en-GB" sz="1600" dirty="0" smtClean="0">
                <a:latin typeface="Arial" pitchFamily="34" charset="0"/>
                <a:cs typeface="Arial" pitchFamily="34" charset="0"/>
              </a:rPr>
              <a:t>Residual fractions</a:t>
            </a:r>
            <a:endParaRPr lang="en-US" sz="1600" dirty="0">
              <a:latin typeface="Arial" pitchFamily="34" charset="0"/>
              <a:cs typeface="Arial" pitchFamily="34" charset="0"/>
            </a:endParaRPr>
          </a:p>
        </p:txBody>
      </p:sp>
      <p:sp>
        <p:nvSpPr>
          <p:cNvPr id="19" name="Rectangle 18"/>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pic>
        <p:nvPicPr>
          <p:cNvPr id="21" name="Picture 2" descr="http://pavementinteractive.org/images/0/06/Distillation-curve.jpg"/>
          <p:cNvPicPr>
            <a:picLocks noChangeAspect="1" noChangeArrowheads="1"/>
          </p:cNvPicPr>
          <p:nvPr/>
        </p:nvPicPr>
        <p:blipFill>
          <a:blip r:embed="rId3" cstate="print"/>
          <a:srcRect/>
          <a:stretch>
            <a:fillRect/>
          </a:stretch>
        </p:blipFill>
        <p:spPr bwMode="auto">
          <a:xfrm>
            <a:off x="5000628" y="3357562"/>
            <a:ext cx="4038067" cy="2921550"/>
          </a:xfrm>
          <a:prstGeom prst="rect">
            <a:avLst/>
          </a:prstGeom>
          <a:noFill/>
        </p:spPr>
      </p:pic>
      <p:sp>
        <p:nvSpPr>
          <p:cNvPr id="22" name="TextBox 21"/>
          <p:cNvSpPr txBox="1"/>
          <p:nvPr/>
        </p:nvSpPr>
        <p:spPr>
          <a:xfrm>
            <a:off x="6254127" y="3286124"/>
            <a:ext cx="1675459" cy="338554"/>
          </a:xfrm>
          <a:prstGeom prst="rect">
            <a:avLst/>
          </a:prstGeom>
          <a:noFill/>
        </p:spPr>
        <p:txBody>
          <a:bodyPr wrap="none" rtlCol="0">
            <a:spAutoFit/>
          </a:bodyPr>
          <a:lstStyle/>
          <a:p>
            <a:r>
              <a:rPr lang="en-GB" sz="1600" dirty="0" smtClean="0">
                <a:latin typeface="Arial" pitchFamily="34" charset="0"/>
                <a:cs typeface="Arial" pitchFamily="34" charset="0"/>
              </a:rPr>
              <a:t>Distillation curve</a:t>
            </a:r>
            <a:endParaRPr lang="en-US" sz="1600" dirty="0">
              <a:latin typeface="Arial" pitchFamily="34" charset="0"/>
              <a:cs typeface="Arial" pitchFamily="34" charset="0"/>
            </a:endParaRPr>
          </a:p>
        </p:txBody>
      </p:sp>
      <p:sp>
        <p:nvSpPr>
          <p:cNvPr id="23" name="Can 22"/>
          <p:cNvSpPr/>
          <p:nvPr/>
        </p:nvSpPr>
        <p:spPr>
          <a:xfrm>
            <a:off x="1500166" y="1000108"/>
            <a:ext cx="914400" cy="3214710"/>
          </a:xfrm>
          <a:prstGeom prst="can">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ent Arrow 3"/>
          <p:cNvSpPr/>
          <p:nvPr/>
        </p:nvSpPr>
        <p:spPr>
          <a:xfrm>
            <a:off x="1882769" y="714356"/>
            <a:ext cx="1071570" cy="428628"/>
          </a:xfrm>
          <a:prstGeom prst="ben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2" descr="http://www.chemistryland.com/CHM107/syllabus/oil%20refinery400.jpg"/>
          <p:cNvPicPr>
            <a:picLocks noChangeAspect="1" noChangeArrowheads="1"/>
          </p:cNvPicPr>
          <p:nvPr/>
        </p:nvPicPr>
        <p:blipFill>
          <a:blip r:embed="rId4" cstate="print"/>
          <a:srcRect/>
          <a:stretch>
            <a:fillRect/>
          </a:stretch>
        </p:blipFill>
        <p:spPr bwMode="auto">
          <a:xfrm>
            <a:off x="6357950" y="571480"/>
            <a:ext cx="2571767" cy="1928826"/>
          </a:xfrm>
          <a:prstGeom prst="rect">
            <a:avLst/>
          </a:prstGeom>
          <a:noFill/>
        </p:spPr>
      </p:pic>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1903085" cy="400110"/>
          </a:xfrm>
          <a:prstGeom prst="rect">
            <a:avLst/>
          </a:prstGeom>
          <a:noFill/>
        </p:spPr>
        <p:txBody>
          <a:bodyPr wrap="none" rtlCol="0">
            <a:spAutoFit/>
          </a:bodyPr>
          <a:lstStyle/>
          <a:p>
            <a:r>
              <a:rPr lang="en-GB" sz="2000" b="1" dirty="0" smtClean="0">
                <a:latin typeface="Arial" pitchFamily="34" charset="0"/>
                <a:cs typeface="Arial" pitchFamily="34" charset="0"/>
              </a:rPr>
              <a:t>Oil Distillation</a:t>
            </a:r>
            <a:endParaRPr lang="en-US" sz="2000" b="1" dirty="0">
              <a:latin typeface="Arial" pitchFamily="34" charset="0"/>
              <a:cs typeface="Arial" pitchFamily="34" charset="0"/>
            </a:endParaRPr>
          </a:p>
        </p:txBody>
      </p:sp>
      <p:sp>
        <p:nvSpPr>
          <p:cNvPr id="3" name="Rectangle 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5" name="Rectangle 4"/>
          <p:cNvSpPr/>
          <p:nvPr/>
        </p:nvSpPr>
        <p:spPr>
          <a:xfrm>
            <a:off x="1571604" y="2928934"/>
            <a:ext cx="1214446" cy="157163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Arial" pitchFamily="34" charset="0"/>
                <a:cs typeface="Arial" pitchFamily="34" charset="0"/>
              </a:rPr>
              <a:t>Furnace</a:t>
            </a:r>
            <a:endParaRPr lang="en-US" dirty="0">
              <a:latin typeface="Arial" pitchFamily="34" charset="0"/>
              <a:cs typeface="Arial" pitchFamily="34" charset="0"/>
            </a:endParaRPr>
          </a:p>
        </p:txBody>
      </p:sp>
      <p:sp>
        <p:nvSpPr>
          <p:cNvPr id="6" name="Rounded Rectangle 5"/>
          <p:cNvSpPr/>
          <p:nvPr/>
        </p:nvSpPr>
        <p:spPr>
          <a:xfrm>
            <a:off x="4286248" y="1500174"/>
            <a:ext cx="857256" cy="2571768"/>
          </a:xfrm>
          <a:prstGeom prst="roundRect">
            <a:avLst/>
          </a:prstGeom>
          <a:gradFill flip="none" rotWithShape="1">
            <a:gsLst>
              <a:gs pos="0">
                <a:schemeClr val="accent2">
                  <a:lumMod val="75000"/>
                </a:schemeClr>
              </a:gs>
              <a:gs pos="50000">
                <a:schemeClr val="accent1">
                  <a:tint val="44500"/>
                  <a:satMod val="160000"/>
                </a:schemeClr>
              </a:gs>
              <a:gs pos="100000">
                <a:schemeClr val="accent1">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00430" y="3786190"/>
            <a:ext cx="821059" cy="369332"/>
          </a:xfrm>
          <a:prstGeom prst="rect">
            <a:avLst/>
          </a:prstGeom>
          <a:noFill/>
        </p:spPr>
        <p:txBody>
          <a:bodyPr wrap="none" rtlCol="0">
            <a:spAutoFit/>
          </a:bodyPr>
          <a:lstStyle/>
          <a:p>
            <a:r>
              <a:rPr lang="en-GB" dirty="0" smtClean="0">
                <a:latin typeface="Arial" pitchFamily="34" charset="0"/>
                <a:cs typeface="Arial" pitchFamily="34" charset="0"/>
              </a:rPr>
              <a:t>400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p:txBody>
      </p:sp>
      <p:grpSp>
        <p:nvGrpSpPr>
          <p:cNvPr id="30" name="Group 29"/>
          <p:cNvGrpSpPr/>
          <p:nvPr/>
        </p:nvGrpSpPr>
        <p:grpSpPr>
          <a:xfrm>
            <a:off x="3500430" y="1714488"/>
            <a:ext cx="2881122" cy="369332"/>
            <a:chOff x="3500430" y="1714488"/>
            <a:chExt cx="2881122" cy="369332"/>
          </a:xfrm>
        </p:grpSpPr>
        <p:sp>
          <p:nvSpPr>
            <p:cNvPr id="11" name="TextBox 10"/>
            <p:cNvSpPr txBox="1"/>
            <p:nvPr/>
          </p:nvSpPr>
          <p:spPr>
            <a:xfrm>
              <a:off x="3500430" y="1714488"/>
              <a:ext cx="821059" cy="369332"/>
            </a:xfrm>
            <a:prstGeom prst="rect">
              <a:avLst/>
            </a:prstGeom>
            <a:noFill/>
          </p:spPr>
          <p:txBody>
            <a:bodyPr wrap="none" rtlCol="0">
              <a:spAutoFit/>
            </a:bodyPr>
            <a:lstStyle/>
            <a:p>
              <a:r>
                <a:rPr lang="en-GB" dirty="0" smtClean="0">
                  <a:latin typeface="Arial" pitchFamily="34" charset="0"/>
                  <a:cs typeface="Arial" pitchFamily="34" charset="0"/>
                </a:rPr>
                <a:t>150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p:txBody>
        </p:sp>
        <p:sp>
          <p:nvSpPr>
            <p:cNvPr id="12" name="TextBox 11"/>
            <p:cNvSpPr txBox="1"/>
            <p:nvPr/>
          </p:nvSpPr>
          <p:spPr>
            <a:xfrm>
              <a:off x="5286380" y="1714488"/>
              <a:ext cx="1095172" cy="369332"/>
            </a:xfrm>
            <a:prstGeom prst="rect">
              <a:avLst/>
            </a:prstGeom>
            <a:noFill/>
          </p:spPr>
          <p:txBody>
            <a:bodyPr wrap="none" rtlCol="0">
              <a:spAutoFit/>
            </a:bodyPr>
            <a:lstStyle/>
            <a:p>
              <a:r>
                <a:rPr lang="en-GB" dirty="0" smtClean="0">
                  <a:latin typeface="Arial" pitchFamily="34" charset="0"/>
                  <a:cs typeface="Arial" pitchFamily="34" charset="0"/>
                </a:rPr>
                <a:t>Gasoline</a:t>
              </a:r>
              <a:endParaRPr lang="en-US" dirty="0">
                <a:latin typeface="Arial" pitchFamily="34" charset="0"/>
                <a:cs typeface="Arial" pitchFamily="34" charset="0"/>
              </a:endParaRPr>
            </a:p>
          </p:txBody>
        </p:sp>
      </p:grpSp>
      <p:grpSp>
        <p:nvGrpSpPr>
          <p:cNvPr id="31" name="Group 30"/>
          <p:cNvGrpSpPr/>
          <p:nvPr/>
        </p:nvGrpSpPr>
        <p:grpSpPr>
          <a:xfrm>
            <a:off x="3500430" y="2210507"/>
            <a:ext cx="2958066" cy="369332"/>
            <a:chOff x="3500430" y="2214554"/>
            <a:chExt cx="2958066" cy="369332"/>
          </a:xfrm>
        </p:grpSpPr>
        <p:sp>
          <p:nvSpPr>
            <p:cNvPr id="10" name="TextBox 9"/>
            <p:cNvSpPr txBox="1"/>
            <p:nvPr/>
          </p:nvSpPr>
          <p:spPr>
            <a:xfrm>
              <a:off x="3500430" y="2214554"/>
              <a:ext cx="821059" cy="369332"/>
            </a:xfrm>
            <a:prstGeom prst="rect">
              <a:avLst/>
            </a:prstGeom>
            <a:noFill/>
          </p:spPr>
          <p:txBody>
            <a:bodyPr wrap="none" rtlCol="0">
              <a:spAutoFit/>
            </a:bodyPr>
            <a:lstStyle/>
            <a:p>
              <a:r>
                <a:rPr lang="en-GB" dirty="0" smtClean="0">
                  <a:latin typeface="Arial" pitchFamily="34" charset="0"/>
                  <a:cs typeface="Arial" pitchFamily="34" charset="0"/>
                </a:rPr>
                <a:t>200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p:txBody>
        </p:sp>
        <p:sp>
          <p:nvSpPr>
            <p:cNvPr id="13" name="TextBox 12"/>
            <p:cNvSpPr txBox="1"/>
            <p:nvPr/>
          </p:nvSpPr>
          <p:spPr>
            <a:xfrm>
              <a:off x="5286380" y="2214554"/>
              <a:ext cx="1172116" cy="369332"/>
            </a:xfrm>
            <a:prstGeom prst="rect">
              <a:avLst/>
            </a:prstGeom>
            <a:noFill/>
          </p:spPr>
          <p:txBody>
            <a:bodyPr wrap="none" rtlCol="0">
              <a:spAutoFit/>
            </a:bodyPr>
            <a:lstStyle/>
            <a:p>
              <a:r>
                <a:rPr lang="en-GB" dirty="0" smtClean="0">
                  <a:latin typeface="Arial" pitchFamily="34" charset="0"/>
                  <a:cs typeface="Arial" pitchFamily="34" charset="0"/>
                </a:rPr>
                <a:t>Kerosene</a:t>
              </a:r>
              <a:endParaRPr lang="en-US" dirty="0">
                <a:latin typeface="Arial" pitchFamily="34" charset="0"/>
                <a:cs typeface="Arial" pitchFamily="34" charset="0"/>
              </a:endParaRPr>
            </a:p>
          </p:txBody>
        </p:sp>
      </p:grpSp>
      <p:grpSp>
        <p:nvGrpSpPr>
          <p:cNvPr id="32" name="Group 31"/>
          <p:cNvGrpSpPr/>
          <p:nvPr/>
        </p:nvGrpSpPr>
        <p:grpSpPr>
          <a:xfrm>
            <a:off x="3500430" y="2706526"/>
            <a:ext cx="2906770" cy="369332"/>
            <a:chOff x="3500430" y="2714620"/>
            <a:chExt cx="2906770" cy="369332"/>
          </a:xfrm>
        </p:grpSpPr>
        <p:sp>
          <p:nvSpPr>
            <p:cNvPr id="9" name="TextBox 8"/>
            <p:cNvSpPr txBox="1"/>
            <p:nvPr/>
          </p:nvSpPr>
          <p:spPr>
            <a:xfrm>
              <a:off x="3500430" y="2714620"/>
              <a:ext cx="821059" cy="369332"/>
            </a:xfrm>
            <a:prstGeom prst="rect">
              <a:avLst/>
            </a:prstGeom>
            <a:noFill/>
          </p:spPr>
          <p:txBody>
            <a:bodyPr wrap="none" rtlCol="0">
              <a:spAutoFit/>
            </a:bodyPr>
            <a:lstStyle/>
            <a:p>
              <a:r>
                <a:rPr lang="en-GB" dirty="0" smtClean="0">
                  <a:latin typeface="Arial" pitchFamily="34" charset="0"/>
                  <a:cs typeface="Arial" pitchFamily="34" charset="0"/>
                </a:rPr>
                <a:t>300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p:txBody>
        </p:sp>
        <p:sp>
          <p:nvSpPr>
            <p:cNvPr id="14" name="TextBox 13"/>
            <p:cNvSpPr txBox="1"/>
            <p:nvPr/>
          </p:nvSpPr>
          <p:spPr>
            <a:xfrm>
              <a:off x="5286380" y="2714620"/>
              <a:ext cx="1120820" cy="369332"/>
            </a:xfrm>
            <a:prstGeom prst="rect">
              <a:avLst/>
            </a:prstGeom>
            <a:noFill/>
          </p:spPr>
          <p:txBody>
            <a:bodyPr wrap="none" rtlCol="0">
              <a:spAutoFit/>
            </a:bodyPr>
            <a:lstStyle/>
            <a:p>
              <a:r>
                <a:rPr lang="en-GB" dirty="0" smtClean="0">
                  <a:latin typeface="Arial" pitchFamily="34" charset="0"/>
                  <a:cs typeface="Arial" pitchFamily="34" charset="0"/>
                </a:rPr>
                <a:t>Diesel oil</a:t>
              </a:r>
              <a:endParaRPr lang="en-US" dirty="0">
                <a:latin typeface="Arial" pitchFamily="34" charset="0"/>
                <a:cs typeface="Arial" pitchFamily="34" charset="0"/>
              </a:endParaRPr>
            </a:p>
          </p:txBody>
        </p:sp>
      </p:grpSp>
      <p:grpSp>
        <p:nvGrpSpPr>
          <p:cNvPr id="33" name="Group 32"/>
          <p:cNvGrpSpPr/>
          <p:nvPr/>
        </p:nvGrpSpPr>
        <p:grpSpPr>
          <a:xfrm>
            <a:off x="3500430" y="3202544"/>
            <a:ext cx="2714409" cy="369332"/>
            <a:chOff x="3500430" y="3202544"/>
            <a:chExt cx="2714409" cy="369332"/>
          </a:xfrm>
        </p:grpSpPr>
        <p:sp>
          <p:nvSpPr>
            <p:cNvPr id="8" name="TextBox 7"/>
            <p:cNvSpPr txBox="1"/>
            <p:nvPr/>
          </p:nvSpPr>
          <p:spPr>
            <a:xfrm>
              <a:off x="3500430" y="3202544"/>
              <a:ext cx="821059" cy="369332"/>
            </a:xfrm>
            <a:prstGeom prst="rect">
              <a:avLst/>
            </a:prstGeom>
            <a:noFill/>
          </p:spPr>
          <p:txBody>
            <a:bodyPr wrap="none" rtlCol="0">
              <a:spAutoFit/>
            </a:bodyPr>
            <a:lstStyle/>
            <a:p>
              <a:r>
                <a:rPr lang="en-GB" dirty="0" smtClean="0">
                  <a:latin typeface="Arial" pitchFamily="34" charset="0"/>
                  <a:cs typeface="Arial" pitchFamily="34" charset="0"/>
                </a:rPr>
                <a:t>370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p:txBody>
        </p:sp>
        <p:sp>
          <p:nvSpPr>
            <p:cNvPr id="15" name="TextBox 14"/>
            <p:cNvSpPr txBox="1"/>
            <p:nvPr/>
          </p:nvSpPr>
          <p:spPr>
            <a:xfrm>
              <a:off x="5286380" y="3202544"/>
              <a:ext cx="928459" cy="369332"/>
            </a:xfrm>
            <a:prstGeom prst="rect">
              <a:avLst/>
            </a:prstGeom>
            <a:noFill/>
          </p:spPr>
          <p:txBody>
            <a:bodyPr wrap="none" rtlCol="0">
              <a:spAutoFit/>
            </a:bodyPr>
            <a:lstStyle/>
            <a:p>
              <a:r>
                <a:rPr lang="en-GB" dirty="0" smtClean="0">
                  <a:latin typeface="Arial" pitchFamily="34" charset="0"/>
                  <a:cs typeface="Arial" pitchFamily="34" charset="0"/>
                </a:rPr>
                <a:t>Fuel oil</a:t>
              </a:r>
              <a:endParaRPr lang="en-US" dirty="0">
                <a:latin typeface="Arial" pitchFamily="34" charset="0"/>
                <a:cs typeface="Arial" pitchFamily="34" charset="0"/>
              </a:endParaRPr>
            </a:p>
          </p:txBody>
        </p:sp>
      </p:grpSp>
      <p:sp>
        <p:nvSpPr>
          <p:cNvPr id="16" name="TextBox 15"/>
          <p:cNvSpPr txBox="1"/>
          <p:nvPr/>
        </p:nvSpPr>
        <p:spPr>
          <a:xfrm>
            <a:off x="5286380" y="4143380"/>
            <a:ext cx="1608133" cy="923330"/>
          </a:xfrm>
          <a:prstGeom prst="rect">
            <a:avLst/>
          </a:prstGeom>
          <a:noFill/>
        </p:spPr>
        <p:txBody>
          <a:bodyPr wrap="none" rtlCol="0">
            <a:spAutoFit/>
          </a:bodyPr>
          <a:lstStyle/>
          <a:p>
            <a:r>
              <a:rPr lang="en-GB" dirty="0" smtClean="0">
                <a:latin typeface="Arial" pitchFamily="34" charset="0"/>
                <a:cs typeface="Arial" pitchFamily="34" charset="0"/>
              </a:rPr>
              <a:t>Lubricating oil</a:t>
            </a:r>
          </a:p>
          <a:p>
            <a:r>
              <a:rPr lang="en-GB" dirty="0" smtClean="0">
                <a:latin typeface="Arial" pitchFamily="34" charset="0"/>
                <a:cs typeface="Arial" pitchFamily="34" charset="0"/>
              </a:rPr>
              <a:t>Paraffin Wax</a:t>
            </a:r>
          </a:p>
          <a:p>
            <a:r>
              <a:rPr lang="en-GB" dirty="0" smtClean="0">
                <a:latin typeface="Arial" pitchFamily="34" charset="0"/>
                <a:cs typeface="Arial" pitchFamily="34" charset="0"/>
              </a:rPr>
              <a:t>Asphalt</a:t>
            </a:r>
            <a:endParaRPr lang="en-US" dirty="0">
              <a:latin typeface="Arial" pitchFamily="34" charset="0"/>
              <a:cs typeface="Arial" pitchFamily="34" charset="0"/>
            </a:endParaRPr>
          </a:p>
        </p:txBody>
      </p:sp>
      <p:sp>
        <p:nvSpPr>
          <p:cNvPr id="17" name="TextBox 16"/>
          <p:cNvSpPr txBox="1"/>
          <p:nvPr/>
        </p:nvSpPr>
        <p:spPr>
          <a:xfrm>
            <a:off x="428596" y="2857496"/>
            <a:ext cx="1107996" cy="369332"/>
          </a:xfrm>
          <a:prstGeom prst="rect">
            <a:avLst/>
          </a:prstGeom>
          <a:noFill/>
        </p:spPr>
        <p:txBody>
          <a:bodyPr wrap="none" rtlCol="0">
            <a:spAutoFit/>
          </a:bodyPr>
          <a:lstStyle/>
          <a:p>
            <a:r>
              <a:rPr lang="en-GB" dirty="0" smtClean="0">
                <a:latin typeface="Arial" pitchFamily="34" charset="0"/>
                <a:cs typeface="Arial" pitchFamily="34" charset="0"/>
              </a:rPr>
              <a:t>Crude oil</a:t>
            </a:r>
            <a:endParaRPr lang="en-US" dirty="0">
              <a:latin typeface="Arial" pitchFamily="34" charset="0"/>
              <a:cs typeface="Arial" pitchFamily="34" charset="0"/>
            </a:endParaRPr>
          </a:p>
        </p:txBody>
      </p:sp>
      <p:cxnSp>
        <p:nvCxnSpPr>
          <p:cNvPr id="19" name="Shape 18"/>
          <p:cNvCxnSpPr>
            <a:stCxn id="17" idx="2"/>
            <a:endCxn id="5" idx="1"/>
          </p:cNvCxnSpPr>
          <p:nvPr/>
        </p:nvCxnSpPr>
        <p:spPr>
          <a:xfrm rot="16200000" flipH="1">
            <a:off x="1033137" y="3176285"/>
            <a:ext cx="487924" cy="589010"/>
          </a:xfrm>
          <a:prstGeom prst="bentConnector2">
            <a:avLst/>
          </a:prstGeom>
          <a:ln w="381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29190" y="785794"/>
            <a:ext cx="692818" cy="646331"/>
          </a:xfrm>
          <a:prstGeom prst="rect">
            <a:avLst/>
          </a:prstGeom>
          <a:noFill/>
        </p:spPr>
        <p:txBody>
          <a:bodyPr wrap="none" rtlCol="0">
            <a:spAutoFit/>
          </a:bodyPr>
          <a:lstStyle/>
          <a:p>
            <a:r>
              <a:rPr lang="en-GB" dirty="0" smtClean="0">
                <a:latin typeface="Arial" pitchFamily="34" charset="0"/>
                <a:cs typeface="Arial" pitchFamily="34" charset="0"/>
              </a:rPr>
              <a:t>Gas</a:t>
            </a:r>
          </a:p>
          <a:p>
            <a:r>
              <a:rPr lang="en-GB" dirty="0" smtClean="0">
                <a:latin typeface="Arial" pitchFamily="34" charset="0"/>
                <a:cs typeface="Arial" pitchFamily="34" charset="0"/>
              </a:rPr>
              <a:t>20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p:txBody>
      </p:sp>
      <p:cxnSp>
        <p:nvCxnSpPr>
          <p:cNvPr id="22" name="Shape 21"/>
          <p:cNvCxnSpPr>
            <a:stCxn id="6" idx="0"/>
            <a:endCxn id="20" idx="1"/>
          </p:cNvCxnSpPr>
          <p:nvPr/>
        </p:nvCxnSpPr>
        <p:spPr>
          <a:xfrm rot="5400000" flipH="1" flipV="1">
            <a:off x="4626426" y="1197410"/>
            <a:ext cx="391214" cy="214314"/>
          </a:xfrm>
          <a:prstGeom prst="bentConnector2">
            <a:avLst/>
          </a:prstGeom>
          <a:ln w="3810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3"/>
            <a:endCxn id="28" idx="3"/>
          </p:cNvCxnSpPr>
          <p:nvPr/>
        </p:nvCxnSpPr>
        <p:spPr>
          <a:xfrm>
            <a:off x="2786050" y="3714752"/>
            <a:ext cx="1500198" cy="1588"/>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flipH="1">
            <a:off x="4286248" y="367903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hape 34"/>
          <p:cNvCxnSpPr>
            <a:stCxn id="6" idx="2"/>
            <a:endCxn id="16" idx="1"/>
          </p:cNvCxnSpPr>
          <p:nvPr/>
        </p:nvCxnSpPr>
        <p:spPr>
          <a:xfrm rot="16200000" flipH="1">
            <a:off x="4734077" y="4052741"/>
            <a:ext cx="533103" cy="571504"/>
          </a:xfrm>
          <a:prstGeom prst="bentConnector2">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0779" y="142852"/>
            <a:ext cx="1620957" cy="400110"/>
          </a:xfrm>
          <a:prstGeom prst="rect">
            <a:avLst/>
          </a:prstGeom>
          <a:noFill/>
        </p:spPr>
        <p:txBody>
          <a:bodyPr wrap="none" rtlCol="0">
            <a:spAutoFit/>
          </a:bodyPr>
          <a:lstStyle/>
          <a:p>
            <a:r>
              <a:rPr lang="en-GB" sz="2000" b="1" dirty="0" smtClean="0">
                <a:latin typeface="Arial" pitchFamily="34" charset="0"/>
                <a:cs typeface="Arial" pitchFamily="34" charset="0"/>
              </a:rPr>
              <a:t>Oil Refining</a:t>
            </a:r>
            <a:endParaRPr lang="en-US" sz="2000" b="1" dirty="0">
              <a:latin typeface="Arial" pitchFamily="34" charset="0"/>
              <a:cs typeface="Arial" pitchFamily="34" charset="0"/>
            </a:endParaRPr>
          </a:p>
        </p:txBody>
      </p:sp>
      <p:sp>
        <p:nvSpPr>
          <p:cNvPr id="3" name="TextBox 2"/>
          <p:cNvSpPr txBox="1"/>
          <p:nvPr/>
        </p:nvSpPr>
        <p:spPr>
          <a:xfrm>
            <a:off x="857224" y="857232"/>
            <a:ext cx="7840608" cy="1754326"/>
          </a:xfrm>
          <a:prstGeom prst="rect">
            <a:avLst/>
          </a:prstGeom>
          <a:noFill/>
        </p:spPr>
        <p:txBody>
          <a:bodyPr wrap="none" rtlCol="0">
            <a:spAutoFit/>
          </a:bodyPr>
          <a:lstStyle/>
          <a:p>
            <a:pPr>
              <a:lnSpc>
                <a:spcPct val="150000"/>
              </a:lnSpc>
            </a:pPr>
            <a:r>
              <a:rPr lang="en-GB" b="1" dirty="0" smtClean="0">
                <a:latin typeface="Arial" pitchFamily="34" charset="0"/>
                <a:cs typeface="Arial" pitchFamily="34" charset="0"/>
              </a:rPr>
              <a:t>Major products </a:t>
            </a:r>
            <a:r>
              <a:rPr lang="en-GB" dirty="0" smtClean="0">
                <a:latin typeface="Arial" pitchFamily="34" charset="0"/>
                <a:cs typeface="Arial" pitchFamily="34" charset="0"/>
              </a:rPr>
              <a:t>– three main categories:</a:t>
            </a:r>
          </a:p>
          <a:p>
            <a:pPr marL="271463" indent="-271463">
              <a:lnSpc>
                <a:spcPct val="150000"/>
              </a:lnSpc>
              <a:buBlip>
                <a:blip r:embed="rId2"/>
              </a:buBlip>
            </a:pPr>
            <a:r>
              <a:rPr lang="en-GB" dirty="0" smtClean="0">
                <a:latin typeface="Arial" pitchFamily="34" charset="0"/>
                <a:cs typeface="Arial" pitchFamily="34" charset="0"/>
              </a:rPr>
              <a:t>Light distillates (LPG, gasoline, naphtha)</a:t>
            </a:r>
          </a:p>
          <a:p>
            <a:pPr marL="271463" indent="-271463">
              <a:lnSpc>
                <a:spcPct val="150000"/>
              </a:lnSpc>
              <a:buBlip>
                <a:blip r:embed="rId2"/>
              </a:buBlip>
            </a:pPr>
            <a:r>
              <a:rPr lang="en-GB" dirty="0" smtClean="0">
                <a:latin typeface="Arial" pitchFamily="34" charset="0"/>
                <a:cs typeface="Arial" pitchFamily="34" charset="0"/>
              </a:rPr>
              <a:t>Middle distillates (kerosene, diesel)</a:t>
            </a:r>
          </a:p>
          <a:p>
            <a:pPr marL="271463" indent="-271463">
              <a:lnSpc>
                <a:spcPct val="150000"/>
              </a:lnSpc>
              <a:buBlip>
                <a:blip r:embed="rId2"/>
              </a:buBlip>
            </a:pPr>
            <a:r>
              <a:rPr lang="en-GB" dirty="0" smtClean="0">
                <a:latin typeface="Arial" pitchFamily="34" charset="0"/>
                <a:cs typeface="Arial" pitchFamily="34" charset="0"/>
              </a:rPr>
              <a:t>Heavy distillates and residuum (heavy fuel oil, lubricating oils, wax, tar)</a:t>
            </a:r>
            <a:endParaRPr lang="en-US" dirty="0">
              <a:latin typeface="Arial" pitchFamily="34" charset="0"/>
              <a:cs typeface="Arial" pitchFamily="34" charset="0"/>
            </a:endParaRPr>
          </a:p>
        </p:txBody>
      </p:sp>
      <p:sp>
        <p:nvSpPr>
          <p:cNvPr id="4" name="TextBox 3"/>
          <p:cNvSpPr txBox="1"/>
          <p:nvPr/>
        </p:nvSpPr>
        <p:spPr>
          <a:xfrm>
            <a:off x="857224" y="3209884"/>
            <a:ext cx="4293483" cy="2862322"/>
          </a:xfrm>
          <a:prstGeom prst="rect">
            <a:avLst/>
          </a:prstGeom>
          <a:noFill/>
        </p:spPr>
        <p:txBody>
          <a:bodyPr wrap="none" rtlCol="0">
            <a:spAutoFit/>
          </a:bodyPr>
          <a:lstStyle/>
          <a:p>
            <a:r>
              <a:rPr lang="en-GB" b="1" dirty="0" smtClean="0">
                <a:latin typeface="Arial" pitchFamily="34" charset="0"/>
                <a:cs typeface="Arial" pitchFamily="34" charset="0"/>
              </a:rPr>
              <a:t>Main products</a:t>
            </a:r>
          </a:p>
          <a:p>
            <a:pPr marL="271463" indent="-271463">
              <a:buBlip>
                <a:blip r:embed="rId2"/>
              </a:buBlip>
            </a:pPr>
            <a:r>
              <a:rPr lang="en-GB" dirty="0" smtClean="0">
                <a:latin typeface="Arial" pitchFamily="34" charset="0"/>
                <a:cs typeface="Arial" pitchFamily="34" charset="0"/>
              </a:rPr>
              <a:t>Liquid petroleum gas (LPG)</a:t>
            </a:r>
          </a:p>
          <a:p>
            <a:pPr marL="271463" indent="-271463">
              <a:buBlip>
                <a:blip r:embed="rId2"/>
              </a:buBlip>
            </a:pPr>
            <a:r>
              <a:rPr lang="en-GB" dirty="0" smtClean="0">
                <a:latin typeface="Arial" pitchFamily="34" charset="0"/>
                <a:cs typeface="Arial" pitchFamily="34" charset="0"/>
              </a:rPr>
              <a:t>Gasoline (petrol)</a:t>
            </a:r>
          </a:p>
          <a:p>
            <a:pPr marL="271463" indent="-271463">
              <a:buBlip>
                <a:blip r:embed="rId2"/>
              </a:buBlip>
            </a:pPr>
            <a:r>
              <a:rPr lang="en-GB" dirty="0" smtClean="0">
                <a:latin typeface="Arial" pitchFamily="34" charset="0"/>
                <a:cs typeface="Arial" pitchFamily="34" charset="0"/>
              </a:rPr>
              <a:t>Naphtha</a:t>
            </a:r>
          </a:p>
          <a:p>
            <a:pPr marL="271463" indent="-271463">
              <a:buBlip>
                <a:blip r:embed="rId2"/>
              </a:buBlip>
            </a:pPr>
            <a:r>
              <a:rPr lang="en-GB" dirty="0" smtClean="0">
                <a:latin typeface="Arial" pitchFamily="34" charset="0"/>
                <a:cs typeface="Arial" pitchFamily="34" charset="0"/>
              </a:rPr>
              <a:t>Kerosene and related jet aircraft fuels</a:t>
            </a:r>
          </a:p>
          <a:p>
            <a:pPr marL="271463" indent="-271463">
              <a:buBlip>
                <a:blip r:embed="rId2"/>
              </a:buBlip>
            </a:pPr>
            <a:r>
              <a:rPr lang="en-GB" dirty="0" smtClean="0">
                <a:latin typeface="Arial" pitchFamily="34" charset="0"/>
                <a:cs typeface="Arial" pitchFamily="34" charset="0"/>
              </a:rPr>
              <a:t>Diesel fuel</a:t>
            </a:r>
          </a:p>
          <a:p>
            <a:pPr marL="271463" indent="-271463">
              <a:buBlip>
                <a:blip r:embed="rId2"/>
              </a:buBlip>
            </a:pPr>
            <a:r>
              <a:rPr lang="en-GB" dirty="0" smtClean="0">
                <a:latin typeface="Arial" pitchFamily="34" charset="0"/>
                <a:cs typeface="Arial" pitchFamily="34" charset="0"/>
              </a:rPr>
              <a:t>Lubricating oils</a:t>
            </a:r>
          </a:p>
          <a:p>
            <a:pPr marL="271463" indent="-271463">
              <a:buBlip>
                <a:blip r:embed="rId2"/>
              </a:buBlip>
            </a:pPr>
            <a:r>
              <a:rPr lang="en-GB" dirty="0" smtClean="0">
                <a:latin typeface="Arial" pitchFamily="34" charset="0"/>
                <a:cs typeface="Arial" pitchFamily="34" charset="0"/>
              </a:rPr>
              <a:t>Paraffin wax</a:t>
            </a:r>
          </a:p>
          <a:p>
            <a:pPr marL="271463" indent="-271463">
              <a:buBlip>
                <a:blip r:embed="rId2"/>
              </a:buBlip>
            </a:pPr>
            <a:r>
              <a:rPr lang="en-GB" dirty="0" smtClean="0">
                <a:latin typeface="Arial" pitchFamily="34" charset="0"/>
                <a:cs typeface="Arial" pitchFamily="34" charset="0"/>
              </a:rPr>
              <a:t>Asphalt &amp; tar</a:t>
            </a:r>
          </a:p>
          <a:p>
            <a:pPr marL="271463" indent="-271463">
              <a:buBlip>
                <a:blip r:embed="rId2"/>
              </a:buBlip>
            </a:pPr>
            <a:r>
              <a:rPr lang="en-GB" dirty="0" smtClean="0">
                <a:latin typeface="Arial" pitchFamily="34" charset="0"/>
                <a:cs typeface="Arial" pitchFamily="34" charset="0"/>
              </a:rPr>
              <a:t>Petroleum coke</a:t>
            </a:r>
            <a:endParaRPr lang="en-US" dirty="0">
              <a:latin typeface="Arial" pitchFamily="34" charset="0"/>
              <a:cs typeface="Arial" pitchFamily="34" charset="0"/>
            </a:endParaRPr>
          </a:p>
        </p:txBody>
      </p:sp>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1903085" cy="400110"/>
          </a:xfrm>
          <a:prstGeom prst="rect">
            <a:avLst/>
          </a:prstGeom>
          <a:noFill/>
        </p:spPr>
        <p:txBody>
          <a:bodyPr wrap="none" rtlCol="0">
            <a:spAutoFit/>
          </a:bodyPr>
          <a:lstStyle/>
          <a:p>
            <a:r>
              <a:rPr lang="en-GB" sz="2000" b="1" dirty="0" smtClean="0">
                <a:latin typeface="Arial" pitchFamily="34" charset="0"/>
                <a:cs typeface="Arial" pitchFamily="34" charset="0"/>
              </a:rPr>
              <a:t>Oil Distillation</a:t>
            </a:r>
            <a:endParaRPr lang="en-US" sz="20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857224" y="1197942"/>
          <a:ext cx="7500990" cy="4302760"/>
        </p:xfrm>
        <a:graphic>
          <a:graphicData uri="http://schemas.openxmlformats.org/drawingml/2006/table">
            <a:tbl>
              <a:tblPr firstRow="1" bandRow="1">
                <a:tableStyleId>{5C22544A-7EE6-4342-B048-85BDC9FD1C3A}</a:tableStyleId>
              </a:tblPr>
              <a:tblGrid>
                <a:gridCol w="2500330"/>
                <a:gridCol w="2000265"/>
                <a:gridCol w="3000395"/>
              </a:tblGrid>
              <a:tr h="370840">
                <a:tc>
                  <a:txBody>
                    <a:bodyPr/>
                    <a:lstStyle/>
                    <a:p>
                      <a:r>
                        <a:rPr lang="en-GB" dirty="0" smtClean="0">
                          <a:latin typeface="Arial" pitchFamily="34" charset="0"/>
                          <a:cs typeface="Arial" pitchFamily="34" charset="0"/>
                        </a:rPr>
                        <a:t>Fraction</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Temperature</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Fuel type</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Light</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7- 200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Petrol</a:t>
                      </a:r>
                    </a:p>
                    <a:p>
                      <a:r>
                        <a:rPr lang="en-GB" dirty="0" smtClean="0">
                          <a:latin typeface="Arial" pitchFamily="34" charset="0"/>
                          <a:cs typeface="Arial" pitchFamily="34" charset="0"/>
                        </a:rPr>
                        <a:t>Jet fuel</a:t>
                      </a:r>
                    </a:p>
                    <a:p>
                      <a:r>
                        <a:rPr lang="en-GB" dirty="0" smtClean="0">
                          <a:latin typeface="Arial" pitchFamily="34" charset="0"/>
                          <a:cs typeface="Arial" pitchFamily="34" charset="0"/>
                        </a:rPr>
                        <a:t>Kerosene</a:t>
                      </a:r>
                    </a:p>
                    <a:p>
                      <a:r>
                        <a:rPr lang="en-GB" dirty="0" smtClean="0">
                          <a:latin typeface="Arial" pitchFamily="34" charset="0"/>
                          <a:cs typeface="Arial" pitchFamily="34" charset="0"/>
                        </a:rPr>
                        <a:t>Feedstock</a:t>
                      </a:r>
                      <a:r>
                        <a:rPr lang="en-GB" baseline="0" dirty="0" smtClean="0">
                          <a:latin typeface="Arial" pitchFamily="34" charset="0"/>
                          <a:cs typeface="Arial" pitchFamily="34" charset="0"/>
                        </a:rPr>
                        <a:t> for petrochemicals</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Middle</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200 – 350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Diesel</a:t>
                      </a:r>
                      <a:r>
                        <a:rPr lang="en-GB" baseline="0" dirty="0" smtClean="0">
                          <a:latin typeface="Arial" pitchFamily="34" charset="0"/>
                          <a:cs typeface="Arial" pitchFamily="34" charset="0"/>
                        </a:rPr>
                        <a:t> fuel</a:t>
                      </a:r>
                    </a:p>
                    <a:p>
                      <a:r>
                        <a:rPr lang="en-GB" baseline="0" dirty="0" smtClean="0">
                          <a:latin typeface="Arial" pitchFamily="34" charset="0"/>
                          <a:cs typeface="Arial" pitchFamily="34" charset="0"/>
                        </a:rPr>
                        <a:t>Gas oil</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Heavy</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&gt;350</a:t>
                      </a:r>
                      <a:r>
                        <a:rPr lang="en-GB" baseline="30000" dirty="0" smtClean="0">
                          <a:latin typeface="Arial" pitchFamily="34" charset="0"/>
                          <a:cs typeface="Arial" pitchFamily="34" charset="0"/>
                        </a:rPr>
                        <a:t>o</a:t>
                      </a:r>
                      <a:r>
                        <a:rPr lang="en-GB" dirty="0" smtClean="0">
                          <a:latin typeface="Arial" pitchFamily="34" charset="0"/>
                          <a:cs typeface="Arial" pitchFamily="34" charset="0"/>
                        </a:rPr>
                        <a:t>C</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Marine</a:t>
                      </a:r>
                      <a:r>
                        <a:rPr lang="en-GB" baseline="0" dirty="0" smtClean="0">
                          <a:latin typeface="Arial" pitchFamily="34" charset="0"/>
                          <a:cs typeface="Arial" pitchFamily="34" charset="0"/>
                        </a:rPr>
                        <a:t> diesel</a:t>
                      </a:r>
                    </a:p>
                    <a:p>
                      <a:r>
                        <a:rPr lang="en-GB" baseline="0" dirty="0" smtClean="0">
                          <a:latin typeface="Arial" pitchFamily="34" charset="0"/>
                          <a:cs typeface="Arial" pitchFamily="34" charset="0"/>
                        </a:rPr>
                        <a:t>Fuel oil</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Residuals</a:t>
                      </a:r>
                      <a:endParaRPr lang="en-US" dirty="0">
                        <a:latin typeface="Arial" pitchFamily="34" charset="0"/>
                        <a:cs typeface="Arial" pitchFamily="34" charset="0"/>
                      </a:endParaRPr>
                    </a:p>
                  </a:txBody>
                  <a:tcPr/>
                </a:tc>
                <a:tc>
                  <a:txBody>
                    <a:bodyPr/>
                    <a:lstStyle/>
                    <a:p>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Paraffin waxes</a:t>
                      </a:r>
                    </a:p>
                    <a:p>
                      <a:r>
                        <a:rPr lang="en-GB" dirty="0" smtClean="0">
                          <a:latin typeface="Arial" pitchFamily="34" charset="0"/>
                          <a:cs typeface="Arial" pitchFamily="34" charset="0"/>
                        </a:rPr>
                        <a:t>Lubricating</a:t>
                      </a:r>
                      <a:r>
                        <a:rPr lang="en-GB" baseline="0" dirty="0" smtClean="0">
                          <a:latin typeface="Arial" pitchFamily="34" charset="0"/>
                          <a:cs typeface="Arial" pitchFamily="34" charset="0"/>
                        </a:rPr>
                        <a:t> oils</a:t>
                      </a:r>
                    </a:p>
                    <a:p>
                      <a:r>
                        <a:rPr lang="en-GB" baseline="0" dirty="0" smtClean="0">
                          <a:latin typeface="Arial" pitchFamily="34" charset="0"/>
                          <a:cs typeface="Arial" pitchFamily="34" charset="0"/>
                        </a:rPr>
                        <a:t>Bitumen for road making</a:t>
                      </a:r>
                    </a:p>
                    <a:p>
                      <a:r>
                        <a:rPr lang="en-GB" baseline="0" dirty="0" smtClean="0">
                          <a:latin typeface="Arial" pitchFamily="34" charset="0"/>
                          <a:cs typeface="Arial" pitchFamily="34" charset="0"/>
                        </a:rPr>
                        <a:t>Petroleum coke</a:t>
                      </a:r>
                      <a:endParaRPr lang="en-US" dirty="0">
                        <a:latin typeface="Arial" pitchFamily="34" charset="0"/>
                        <a:cs typeface="Arial" pitchFamily="34" charset="0"/>
                      </a:endParaRPr>
                    </a:p>
                  </a:txBody>
                  <a:tcPr/>
                </a:tc>
              </a:tr>
            </a:tbl>
          </a:graphicData>
        </a:graphic>
      </p:graphicFrame>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214290"/>
            <a:ext cx="2634054" cy="400110"/>
          </a:xfrm>
          <a:prstGeom prst="rect">
            <a:avLst/>
          </a:prstGeom>
          <a:noFill/>
        </p:spPr>
        <p:txBody>
          <a:bodyPr wrap="none" rtlCol="0">
            <a:spAutoFit/>
          </a:bodyPr>
          <a:lstStyle/>
          <a:p>
            <a:r>
              <a:rPr lang="en-GB" sz="2000" b="1" dirty="0" smtClean="0">
                <a:latin typeface="Arial" pitchFamily="34" charset="0"/>
                <a:cs typeface="Arial" pitchFamily="34" charset="0"/>
              </a:rPr>
              <a:t>Refinery Operations</a:t>
            </a:r>
            <a:endParaRPr lang="en-US" sz="2000" b="1" dirty="0">
              <a:latin typeface="Arial" pitchFamily="34" charset="0"/>
              <a:cs typeface="Arial" pitchFamily="34" charset="0"/>
            </a:endParaRPr>
          </a:p>
        </p:txBody>
      </p:sp>
      <p:sp>
        <p:nvSpPr>
          <p:cNvPr id="3" name="TextBox 2"/>
          <p:cNvSpPr txBox="1"/>
          <p:nvPr/>
        </p:nvSpPr>
        <p:spPr>
          <a:xfrm>
            <a:off x="928662" y="1142984"/>
            <a:ext cx="7215238" cy="4801314"/>
          </a:xfrm>
          <a:prstGeom prst="rect">
            <a:avLst/>
          </a:prstGeom>
          <a:noFill/>
        </p:spPr>
        <p:txBody>
          <a:bodyPr wrap="square" rtlCol="0">
            <a:spAutoFit/>
          </a:bodyPr>
          <a:lstStyle/>
          <a:p>
            <a:r>
              <a:rPr lang="en-GB" b="1" dirty="0" smtClean="0">
                <a:latin typeface="Arial" pitchFamily="34" charset="0"/>
                <a:cs typeface="Arial" pitchFamily="34" charset="0"/>
              </a:rPr>
              <a:t>Fractionation (distillation) </a:t>
            </a:r>
          </a:p>
          <a:p>
            <a:r>
              <a:rPr lang="en-GB" dirty="0" smtClean="0">
                <a:latin typeface="Arial" pitchFamily="34" charset="0"/>
                <a:cs typeface="Arial" pitchFamily="34" charset="0"/>
              </a:rPr>
              <a:t>Separation of crude oil in atmospheric and vacuum distillation towers into groups of hydrocarbon compounds or differing boiling-point ranges – “fractions” or “cuts”</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Light oil processing </a:t>
            </a:r>
            <a:endParaRPr lang="en-GB" dirty="0" smtClean="0">
              <a:latin typeface="Arial" pitchFamily="34" charset="0"/>
              <a:cs typeface="Arial" pitchFamily="34" charset="0"/>
            </a:endParaRPr>
          </a:p>
          <a:p>
            <a:r>
              <a:rPr lang="en-GB" dirty="0" smtClean="0">
                <a:latin typeface="Arial" pitchFamily="34" charset="0"/>
                <a:cs typeface="Arial" pitchFamily="34" charset="0"/>
              </a:rPr>
              <a:t>Prepares light distillates through rearrangement of molecules using </a:t>
            </a:r>
            <a:r>
              <a:rPr lang="en-GB" dirty="0" err="1" smtClean="0">
                <a:latin typeface="Arial" pitchFamily="34" charset="0"/>
                <a:cs typeface="Arial" pitchFamily="34" charset="0"/>
              </a:rPr>
              <a:t>isomerization</a:t>
            </a:r>
            <a:r>
              <a:rPr lang="en-GB" dirty="0" smtClean="0">
                <a:latin typeface="Arial" pitchFamily="34" charset="0"/>
                <a:cs typeface="Arial" pitchFamily="34" charset="0"/>
              </a:rPr>
              <a:t> and catalytic reforming or combination processes such as alkylation and polymerization</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Heavy oil processing </a:t>
            </a:r>
            <a:endParaRPr lang="en-GB" dirty="0" smtClean="0">
              <a:latin typeface="Arial" pitchFamily="34" charset="0"/>
              <a:cs typeface="Arial" pitchFamily="34" charset="0"/>
            </a:endParaRPr>
          </a:p>
          <a:p>
            <a:r>
              <a:rPr lang="en-GB" dirty="0" smtClean="0">
                <a:latin typeface="Arial" pitchFamily="34" charset="0"/>
                <a:cs typeface="Arial" pitchFamily="34" charset="0"/>
              </a:rPr>
              <a:t>Changes the size and/or structure of hydrocarbon molecules through thermal or catalytic cracking processes</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Treatment and environmental protection processes </a:t>
            </a:r>
            <a:endParaRPr lang="en-GB" dirty="0" smtClean="0">
              <a:latin typeface="Arial" pitchFamily="34" charset="0"/>
              <a:cs typeface="Arial" pitchFamily="34" charset="0"/>
            </a:endParaRPr>
          </a:p>
          <a:p>
            <a:r>
              <a:rPr lang="en-GB" dirty="0" smtClean="0">
                <a:latin typeface="Arial" pitchFamily="34" charset="0"/>
                <a:cs typeface="Arial" pitchFamily="34" charset="0"/>
              </a:rPr>
              <a:t>Chemical or physical separation such as dissolving, absorption or precipitation</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475656" y="2079254"/>
          <a:ext cx="6096000" cy="4230066"/>
        </p:xfrm>
        <a:graphic>
          <a:graphicData uri="http://schemas.openxmlformats.org/drawingml/2006/table">
            <a:tbl>
              <a:tblPr firstRow="1" bandRow="1">
                <a:tableStyleId>{5C22544A-7EE6-4342-B048-85BDC9FD1C3A}</a:tableStyleId>
              </a:tblPr>
              <a:tblGrid>
                <a:gridCol w="1440160"/>
                <a:gridCol w="1607840"/>
                <a:gridCol w="1524000"/>
                <a:gridCol w="1524000"/>
              </a:tblGrid>
              <a:tr h="370840">
                <a:tc>
                  <a:txBody>
                    <a:bodyPr/>
                    <a:lstStyle/>
                    <a:p>
                      <a:pPr algn="ctr"/>
                      <a:r>
                        <a:rPr lang="en-GB" dirty="0" smtClean="0">
                          <a:latin typeface="Arial" pitchFamily="34" charset="0"/>
                          <a:cs typeface="Arial" pitchFamily="34" charset="0"/>
                        </a:rPr>
                        <a:t>Year</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US Oil</a:t>
                      </a:r>
                      <a:r>
                        <a:rPr lang="en-GB" baseline="0" dirty="0" smtClean="0">
                          <a:latin typeface="Arial" pitchFamily="34" charset="0"/>
                          <a:cs typeface="Arial" pitchFamily="34" charset="0"/>
                        </a:rPr>
                        <a:t> Production (bpd)</a:t>
                      </a:r>
                      <a:endParaRPr lang="en-US" dirty="0">
                        <a:latin typeface="Arial" pitchFamily="34" charset="0"/>
                        <a:cs typeface="Arial" pitchFamily="34" charset="0"/>
                      </a:endParaRPr>
                    </a:p>
                  </a:txBody>
                  <a:tcPr/>
                </a:tc>
                <a:tc>
                  <a:txBody>
                    <a:bodyPr/>
                    <a:lstStyle/>
                    <a:p>
                      <a:pPr algn="ctr"/>
                      <a:endParaRPr lang="en-US"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US Oil</a:t>
                      </a:r>
                      <a:r>
                        <a:rPr lang="en-GB" baseline="0" dirty="0" smtClean="0">
                          <a:latin typeface="Arial" pitchFamily="34" charset="0"/>
                          <a:cs typeface="Arial" pitchFamily="34" charset="0"/>
                        </a:rPr>
                        <a:t> Production (bpd)</a:t>
                      </a:r>
                      <a:endParaRPr lang="en-US" dirty="0" smtClean="0">
                        <a:latin typeface="Arial" pitchFamily="34" charset="0"/>
                        <a:cs typeface="Arial" pitchFamily="34" charset="0"/>
                      </a:endParaRPr>
                    </a:p>
                    <a:p>
                      <a:pPr algn="ctr"/>
                      <a:endParaRPr lang="en-US"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1860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1940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4107</a:t>
                      </a:r>
                      <a:endParaRPr lang="en-US"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1870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14</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1950</a:t>
                      </a:r>
                      <a:endParaRPr lang="en-US" baseline="0"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5407</a:t>
                      </a:r>
                      <a:endParaRPr lang="en-US" baseline="30000"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1880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72</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1960</a:t>
                      </a:r>
                      <a:endParaRPr lang="en-US" baseline="0"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7035</a:t>
                      </a:r>
                      <a:endParaRPr lang="en-US" baseline="30000" dirty="0">
                        <a:latin typeface="Arial" pitchFamily="34" charset="0"/>
                        <a:cs typeface="Arial" pitchFamily="34" charset="0"/>
                      </a:endParaRPr>
                    </a:p>
                  </a:txBody>
                  <a:tcPr/>
                </a:tc>
              </a:tr>
              <a:tr h="445466">
                <a:tc>
                  <a:txBody>
                    <a:bodyPr/>
                    <a:lstStyle/>
                    <a:p>
                      <a:pPr algn="ctr"/>
                      <a:r>
                        <a:rPr lang="en-GB" dirty="0" smtClean="0">
                          <a:latin typeface="Arial" pitchFamily="34" charset="0"/>
                          <a:cs typeface="Arial" pitchFamily="34" charset="0"/>
                        </a:rPr>
                        <a:t>1890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126</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1970</a:t>
                      </a:r>
                      <a:endParaRPr lang="en-US" baseline="0"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9637</a:t>
                      </a:r>
                      <a:endParaRPr lang="en-US" baseline="30000"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1900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174</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1980</a:t>
                      </a:r>
                      <a:endParaRPr lang="en-US" baseline="0"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8597</a:t>
                      </a:r>
                      <a:endParaRPr lang="en-US" baseline="30000"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1910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574</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1990</a:t>
                      </a:r>
                      <a:endParaRPr lang="en-US" baseline="0"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7355</a:t>
                      </a:r>
                      <a:endParaRPr lang="en-US" baseline="30000"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1920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1210</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2000</a:t>
                      </a:r>
                      <a:endParaRPr lang="en-US" baseline="0" dirty="0">
                        <a:latin typeface="Arial" pitchFamily="34" charset="0"/>
                        <a:cs typeface="Arial" pitchFamily="34" charset="0"/>
                      </a:endParaRPr>
                    </a:p>
                  </a:txBody>
                  <a:tcPr/>
                </a:tc>
                <a:tc>
                  <a:txBody>
                    <a:bodyPr/>
                    <a:lstStyle/>
                    <a:p>
                      <a:pPr algn="ctr"/>
                      <a:r>
                        <a:rPr lang="en-GB" baseline="0" dirty="0" smtClean="0">
                          <a:latin typeface="Arial" pitchFamily="34" charset="0"/>
                          <a:cs typeface="Arial" pitchFamily="34" charset="0"/>
                        </a:rPr>
                        <a:t>5822</a:t>
                      </a:r>
                      <a:endParaRPr lang="en-US" baseline="30000" dirty="0">
                        <a:latin typeface="Arial" pitchFamily="34" charset="0"/>
                        <a:cs typeface="Arial" pitchFamily="34" charset="0"/>
                      </a:endParaRPr>
                    </a:p>
                  </a:txBody>
                  <a:tcPr/>
                </a:tc>
              </a:tr>
              <a:tr h="370840">
                <a:tc>
                  <a:txBody>
                    <a:bodyPr/>
                    <a:lstStyle/>
                    <a:p>
                      <a:pPr algn="ctr"/>
                      <a:r>
                        <a:rPr lang="en-GB" dirty="0" smtClean="0">
                          <a:latin typeface="Arial" pitchFamily="34" charset="0"/>
                          <a:cs typeface="Arial" pitchFamily="34" charset="0"/>
                        </a:rPr>
                        <a:t>1930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2460</a:t>
                      </a:r>
                      <a:endParaRPr lang="en-US" dirty="0">
                        <a:latin typeface="Arial" pitchFamily="34" charset="0"/>
                        <a:cs typeface="Arial" pitchFamily="34" charset="0"/>
                      </a:endParaRPr>
                    </a:p>
                  </a:txBody>
                  <a:tcPr/>
                </a:tc>
                <a:tc>
                  <a:txBody>
                    <a:bodyPr/>
                    <a:lstStyle/>
                    <a:p>
                      <a:pPr algn="ctr"/>
                      <a:r>
                        <a:rPr lang="en-US" baseline="0" dirty="0" smtClean="0">
                          <a:latin typeface="Arial" pitchFamily="34" charset="0"/>
                          <a:cs typeface="Arial" pitchFamily="34" charset="0"/>
                        </a:rPr>
                        <a:t>2010</a:t>
                      </a:r>
                      <a:endParaRPr lang="en-US" baseline="0"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5479</a:t>
                      </a:r>
                      <a:endParaRPr lang="en-US" baseline="30000" dirty="0">
                        <a:latin typeface="Arial" pitchFamily="34" charset="0"/>
                        <a:cs typeface="Arial" pitchFamily="34" charset="0"/>
                      </a:endParaRPr>
                    </a:p>
                  </a:txBody>
                  <a:tcPr/>
                </a:tc>
              </a:tr>
            </a:tbl>
          </a:graphicData>
        </a:graphic>
      </p:graphicFrame>
      <p:sp>
        <p:nvSpPr>
          <p:cNvPr id="3" name="TextBox 2"/>
          <p:cNvSpPr txBox="1"/>
          <p:nvPr/>
        </p:nvSpPr>
        <p:spPr>
          <a:xfrm>
            <a:off x="928662" y="142852"/>
            <a:ext cx="2714643" cy="400110"/>
          </a:xfrm>
          <a:prstGeom prst="rect">
            <a:avLst/>
          </a:prstGeom>
          <a:noFill/>
        </p:spPr>
        <p:txBody>
          <a:bodyPr wrap="square" rtlCol="0">
            <a:spAutoFit/>
          </a:bodyPr>
          <a:lstStyle/>
          <a:p>
            <a:r>
              <a:rPr lang="en-GB" sz="2000" b="1" dirty="0" smtClean="0">
                <a:latin typeface="Arial" pitchFamily="34" charset="0"/>
                <a:cs typeface="Arial" pitchFamily="34" charset="0"/>
              </a:rPr>
              <a:t>History of Petroleum</a:t>
            </a:r>
            <a:endParaRPr lang="en-US" sz="2000" b="1" dirty="0">
              <a:latin typeface="Arial" pitchFamily="34" charset="0"/>
              <a:cs typeface="Arial" pitchFamily="34" charset="0"/>
            </a:endParaRPr>
          </a:p>
        </p:txBody>
      </p:sp>
      <p:sp>
        <p:nvSpPr>
          <p:cNvPr id="4" name="Rectangle 3"/>
          <p:cNvSpPr/>
          <p:nvPr/>
        </p:nvSpPr>
        <p:spPr>
          <a:xfrm>
            <a:off x="928662" y="642918"/>
            <a:ext cx="6429420" cy="1287532"/>
          </a:xfrm>
          <a:prstGeom prst="rect">
            <a:avLst/>
          </a:prstGeom>
        </p:spPr>
        <p:txBody>
          <a:bodyPr wrap="square">
            <a:spAutoFit/>
          </a:bodyPr>
          <a:lstStyle/>
          <a:p>
            <a:pPr marL="271463" indent="-271463">
              <a:lnSpc>
                <a:spcPct val="150000"/>
              </a:lnSpc>
              <a:buBlip>
                <a:blip r:embed="rId2"/>
              </a:buBlip>
            </a:pPr>
            <a:r>
              <a:rPr lang="en-GB" dirty="0" smtClean="0">
                <a:latin typeface="Arial" pitchFamily="34" charset="0"/>
                <a:cs typeface="Arial" pitchFamily="34" charset="0"/>
              </a:rPr>
              <a:t>Industry grew with demand for kerosene and oil lamps</a:t>
            </a:r>
          </a:p>
          <a:p>
            <a:pPr marL="271463" indent="-271463">
              <a:lnSpc>
                <a:spcPct val="150000"/>
              </a:lnSpc>
              <a:buBlip>
                <a:blip r:embed="rId2"/>
              </a:buBlip>
            </a:pPr>
            <a:r>
              <a:rPr lang="en-GB" dirty="0" smtClean="0">
                <a:latin typeface="Arial" pitchFamily="34" charset="0"/>
                <a:cs typeface="Arial" pitchFamily="34" charset="0"/>
              </a:rPr>
              <a:t>And then came the ICE...... But coal still dominated until mid 1950s</a:t>
            </a:r>
            <a:endParaRPr lang="en-US" dirty="0">
              <a:latin typeface="Arial" pitchFamily="34" charset="0"/>
              <a:cs typeface="Arial" pitchFamily="34" charset="0"/>
            </a:endParaRPr>
          </a:p>
        </p:txBody>
      </p:sp>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1210588" cy="400110"/>
          </a:xfrm>
          <a:prstGeom prst="rect">
            <a:avLst/>
          </a:prstGeom>
          <a:noFill/>
        </p:spPr>
        <p:txBody>
          <a:bodyPr wrap="none" rtlCol="0">
            <a:spAutoFit/>
          </a:bodyPr>
          <a:lstStyle/>
          <a:p>
            <a:r>
              <a:rPr lang="en-GB" sz="2000" b="1" dirty="0" smtClean="0">
                <a:latin typeface="Arial" pitchFamily="34" charset="0"/>
                <a:cs typeface="Arial" pitchFamily="34" charset="0"/>
              </a:rPr>
              <a:t>Refining</a:t>
            </a:r>
            <a:endParaRPr lang="en-US" sz="2000" b="1" dirty="0">
              <a:latin typeface="Arial" pitchFamily="34" charset="0"/>
              <a:cs typeface="Arial" pitchFamily="34" charset="0"/>
            </a:endParaRPr>
          </a:p>
        </p:txBody>
      </p:sp>
      <p:sp>
        <p:nvSpPr>
          <p:cNvPr id="15" name="TextBox 14"/>
          <p:cNvSpPr txBox="1"/>
          <p:nvPr/>
        </p:nvSpPr>
        <p:spPr>
          <a:xfrm>
            <a:off x="99924" y="2980607"/>
            <a:ext cx="400110" cy="948459"/>
          </a:xfrm>
          <a:prstGeom prst="rect">
            <a:avLst/>
          </a:prstGeom>
          <a:noFill/>
        </p:spPr>
        <p:txBody>
          <a:bodyPr vert="vert270" wrap="square" rtlCol="0">
            <a:spAutoFit/>
          </a:bodyPr>
          <a:lstStyle/>
          <a:p>
            <a:pPr algn="ctr"/>
            <a:r>
              <a:rPr lang="en-GB" sz="1400" b="1" dirty="0" smtClean="0">
                <a:latin typeface="Arial" pitchFamily="34" charset="0"/>
                <a:cs typeface="Arial" pitchFamily="34" charset="0"/>
              </a:rPr>
              <a:t>Crude oil</a:t>
            </a:r>
            <a:endParaRPr lang="en-US" sz="1400" b="1" dirty="0">
              <a:latin typeface="Arial" pitchFamily="34" charset="0"/>
              <a:cs typeface="Arial" pitchFamily="34" charset="0"/>
            </a:endParaRPr>
          </a:p>
        </p:txBody>
      </p:sp>
      <p:sp>
        <p:nvSpPr>
          <p:cNvPr id="16" name="TextBox 15"/>
          <p:cNvSpPr txBox="1"/>
          <p:nvPr/>
        </p:nvSpPr>
        <p:spPr>
          <a:xfrm>
            <a:off x="1069192" y="928670"/>
            <a:ext cx="1439818" cy="307777"/>
          </a:xfrm>
          <a:prstGeom prst="rect">
            <a:avLst/>
          </a:prstGeom>
          <a:noFill/>
        </p:spPr>
        <p:txBody>
          <a:bodyPr wrap="none" rtlCol="0">
            <a:spAutoFit/>
          </a:bodyPr>
          <a:lstStyle/>
          <a:p>
            <a:r>
              <a:rPr lang="en-GB" sz="1400" dirty="0" smtClean="0">
                <a:latin typeface="Arial" pitchFamily="34" charset="0"/>
                <a:cs typeface="Arial" pitchFamily="34" charset="0"/>
              </a:rPr>
              <a:t>Gas &amp; Gasoline</a:t>
            </a:r>
            <a:endParaRPr lang="en-US" sz="1400" dirty="0">
              <a:latin typeface="Arial" pitchFamily="34" charset="0"/>
              <a:cs typeface="Arial" pitchFamily="34" charset="0"/>
            </a:endParaRPr>
          </a:p>
        </p:txBody>
      </p:sp>
      <p:sp>
        <p:nvSpPr>
          <p:cNvPr id="17" name="TextBox 16"/>
          <p:cNvSpPr txBox="1"/>
          <p:nvPr/>
        </p:nvSpPr>
        <p:spPr>
          <a:xfrm>
            <a:off x="1069192" y="2143116"/>
            <a:ext cx="761747" cy="307777"/>
          </a:xfrm>
          <a:prstGeom prst="rect">
            <a:avLst/>
          </a:prstGeom>
          <a:noFill/>
        </p:spPr>
        <p:txBody>
          <a:bodyPr wrap="none" rtlCol="0">
            <a:spAutoFit/>
          </a:bodyPr>
          <a:lstStyle/>
          <a:p>
            <a:r>
              <a:rPr lang="en-GB" sz="1400" dirty="0" err="1" smtClean="0">
                <a:latin typeface="Arial" pitchFamily="34" charset="0"/>
                <a:cs typeface="Arial" pitchFamily="34" charset="0"/>
              </a:rPr>
              <a:t>Naptha</a:t>
            </a:r>
            <a:endParaRPr lang="en-US" sz="1400" dirty="0">
              <a:latin typeface="Arial" pitchFamily="34" charset="0"/>
              <a:cs typeface="Arial" pitchFamily="34" charset="0"/>
            </a:endParaRPr>
          </a:p>
        </p:txBody>
      </p:sp>
      <p:sp>
        <p:nvSpPr>
          <p:cNvPr id="18" name="TextBox 17"/>
          <p:cNvSpPr txBox="1"/>
          <p:nvPr/>
        </p:nvSpPr>
        <p:spPr>
          <a:xfrm>
            <a:off x="2428860" y="1643050"/>
            <a:ext cx="1308371" cy="307777"/>
          </a:xfrm>
          <a:prstGeom prst="rect">
            <a:avLst/>
          </a:prstGeom>
          <a:noFill/>
        </p:spPr>
        <p:txBody>
          <a:bodyPr wrap="none" rtlCol="0">
            <a:spAutoFit/>
          </a:bodyPr>
          <a:lstStyle/>
          <a:p>
            <a:r>
              <a:rPr lang="en-GB" sz="1400" dirty="0" smtClean="0">
                <a:latin typeface="Arial" pitchFamily="34" charset="0"/>
                <a:cs typeface="Arial" pitchFamily="34" charset="0"/>
              </a:rPr>
              <a:t>Gas/hydrogen</a:t>
            </a:r>
            <a:endParaRPr lang="en-US" sz="1400" dirty="0">
              <a:latin typeface="Arial" pitchFamily="34" charset="0"/>
              <a:cs typeface="Arial" pitchFamily="34" charset="0"/>
            </a:endParaRPr>
          </a:p>
        </p:txBody>
      </p:sp>
      <p:sp>
        <p:nvSpPr>
          <p:cNvPr id="19" name="TextBox 18"/>
          <p:cNvSpPr txBox="1"/>
          <p:nvPr/>
        </p:nvSpPr>
        <p:spPr>
          <a:xfrm>
            <a:off x="4857752" y="2549719"/>
            <a:ext cx="891591" cy="307777"/>
          </a:xfrm>
          <a:prstGeom prst="rect">
            <a:avLst/>
          </a:prstGeom>
          <a:noFill/>
        </p:spPr>
        <p:txBody>
          <a:bodyPr wrap="none" rtlCol="0">
            <a:spAutoFit/>
          </a:bodyPr>
          <a:lstStyle/>
          <a:p>
            <a:r>
              <a:rPr lang="en-GB" sz="1400" dirty="0" smtClean="0">
                <a:latin typeface="Arial" pitchFamily="34" charset="0"/>
                <a:cs typeface="Arial" pitchFamily="34" charset="0"/>
              </a:rPr>
              <a:t>Gasoline</a:t>
            </a:r>
            <a:endParaRPr lang="en-US" sz="1400" dirty="0">
              <a:latin typeface="Arial" pitchFamily="34" charset="0"/>
              <a:cs typeface="Arial" pitchFamily="34" charset="0"/>
            </a:endParaRPr>
          </a:p>
        </p:txBody>
      </p:sp>
      <p:sp>
        <p:nvSpPr>
          <p:cNvPr id="20" name="TextBox 19"/>
          <p:cNvSpPr txBox="1"/>
          <p:nvPr/>
        </p:nvSpPr>
        <p:spPr>
          <a:xfrm>
            <a:off x="1069192" y="2857496"/>
            <a:ext cx="950901" cy="307777"/>
          </a:xfrm>
          <a:prstGeom prst="rect">
            <a:avLst/>
          </a:prstGeom>
          <a:noFill/>
        </p:spPr>
        <p:txBody>
          <a:bodyPr wrap="none" rtlCol="0">
            <a:spAutoFit/>
          </a:bodyPr>
          <a:lstStyle/>
          <a:p>
            <a:r>
              <a:rPr lang="en-GB" sz="1400" dirty="0" smtClean="0">
                <a:latin typeface="Arial" pitchFamily="34" charset="0"/>
                <a:cs typeface="Arial" pitchFamily="34" charset="0"/>
              </a:rPr>
              <a:t>Kerosene</a:t>
            </a:r>
            <a:endParaRPr lang="en-US" sz="1400" dirty="0">
              <a:latin typeface="Arial" pitchFamily="34" charset="0"/>
              <a:cs typeface="Arial" pitchFamily="34" charset="0"/>
            </a:endParaRPr>
          </a:p>
        </p:txBody>
      </p:sp>
      <p:sp>
        <p:nvSpPr>
          <p:cNvPr id="21" name="TextBox 20"/>
          <p:cNvSpPr txBox="1"/>
          <p:nvPr/>
        </p:nvSpPr>
        <p:spPr>
          <a:xfrm>
            <a:off x="1069192" y="3478413"/>
            <a:ext cx="798552" cy="307777"/>
          </a:xfrm>
          <a:prstGeom prst="rect">
            <a:avLst/>
          </a:prstGeom>
          <a:noFill/>
        </p:spPr>
        <p:txBody>
          <a:bodyPr wrap="none" rtlCol="0">
            <a:spAutoFit/>
          </a:bodyPr>
          <a:lstStyle/>
          <a:p>
            <a:r>
              <a:rPr lang="en-GB" sz="1400" dirty="0" smtClean="0">
                <a:latin typeface="Arial" pitchFamily="34" charset="0"/>
                <a:cs typeface="Arial" pitchFamily="34" charset="0"/>
              </a:rPr>
              <a:t>Paraffin</a:t>
            </a:r>
            <a:endParaRPr lang="en-US" sz="1400" dirty="0">
              <a:latin typeface="Arial" pitchFamily="34" charset="0"/>
              <a:cs typeface="Arial" pitchFamily="34" charset="0"/>
            </a:endParaRPr>
          </a:p>
        </p:txBody>
      </p:sp>
      <p:sp>
        <p:nvSpPr>
          <p:cNvPr id="22" name="TextBox 21"/>
          <p:cNvSpPr txBox="1"/>
          <p:nvPr/>
        </p:nvSpPr>
        <p:spPr>
          <a:xfrm>
            <a:off x="1069192" y="3835603"/>
            <a:ext cx="742511" cy="307777"/>
          </a:xfrm>
          <a:prstGeom prst="rect">
            <a:avLst/>
          </a:prstGeom>
          <a:noFill/>
        </p:spPr>
        <p:txBody>
          <a:bodyPr wrap="none" rtlCol="0">
            <a:spAutoFit/>
          </a:bodyPr>
          <a:lstStyle/>
          <a:p>
            <a:r>
              <a:rPr lang="en-GB" sz="1400" dirty="0" smtClean="0">
                <a:latin typeface="Arial" pitchFamily="34" charset="0"/>
                <a:cs typeface="Arial" pitchFamily="34" charset="0"/>
              </a:rPr>
              <a:t>Gas oil</a:t>
            </a:r>
            <a:endParaRPr lang="en-US" sz="1400" dirty="0">
              <a:latin typeface="Arial" pitchFamily="34" charset="0"/>
              <a:cs typeface="Arial" pitchFamily="34" charset="0"/>
            </a:endParaRPr>
          </a:p>
        </p:txBody>
      </p:sp>
      <p:sp>
        <p:nvSpPr>
          <p:cNvPr id="27" name="TextBox 26"/>
          <p:cNvSpPr txBox="1"/>
          <p:nvPr/>
        </p:nvSpPr>
        <p:spPr>
          <a:xfrm>
            <a:off x="7643772" y="3357562"/>
            <a:ext cx="1250663" cy="307777"/>
          </a:xfrm>
          <a:prstGeom prst="rect">
            <a:avLst/>
          </a:prstGeom>
          <a:solidFill>
            <a:schemeClr val="accent1">
              <a:tint val="66000"/>
              <a:satMod val="160000"/>
            </a:schemeClr>
          </a:solidFill>
          <a:ln>
            <a:noFill/>
          </a:ln>
          <a:effectLst/>
        </p:spPr>
        <p:txBody>
          <a:bodyPr wrap="none" rtlCol="0">
            <a:spAutoFit/>
          </a:bodyPr>
          <a:lstStyle/>
          <a:p>
            <a:r>
              <a:rPr lang="en-GB" sz="1400" dirty="0" smtClean="0">
                <a:latin typeface="Arial" pitchFamily="34" charset="0"/>
                <a:cs typeface="Arial" pitchFamily="34" charset="0"/>
              </a:rPr>
              <a:t>Diesel fuel oil</a:t>
            </a:r>
            <a:endParaRPr lang="en-US" sz="1400" dirty="0">
              <a:latin typeface="Arial" pitchFamily="34" charset="0"/>
              <a:cs typeface="Arial" pitchFamily="34" charset="0"/>
            </a:endParaRPr>
          </a:p>
        </p:txBody>
      </p:sp>
      <p:sp>
        <p:nvSpPr>
          <p:cNvPr id="33" name="TextBox 32"/>
          <p:cNvSpPr txBox="1"/>
          <p:nvPr/>
        </p:nvSpPr>
        <p:spPr>
          <a:xfrm>
            <a:off x="1069192" y="4334540"/>
            <a:ext cx="785818" cy="523220"/>
          </a:xfrm>
          <a:prstGeom prst="rect">
            <a:avLst/>
          </a:prstGeom>
          <a:noFill/>
        </p:spPr>
        <p:txBody>
          <a:bodyPr wrap="square" rtlCol="0">
            <a:spAutoFit/>
          </a:bodyPr>
          <a:lstStyle/>
          <a:p>
            <a:pPr algn="ctr"/>
            <a:r>
              <a:rPr lang="en-GB" sz="1400" dirty="0" smtClean="0">
                <a:latin typeface="Arial" pitchFamily="34" charset="0"/>
                <a:cs typeface="Arial" pitchFamily="34" charset="0"/>
              </a:rPr>
              <a:t>Gas oil residue</a:t>
            </a:r>
            <a:endParaRPr lang="en-US" sz="1400" dirty="0">
              <a:latin typeface="Arial" pitchFamily="34" charset="0"/>
              <a:cs typeface="Arial" pitchFamily="34" charset="0"/>
            </a:endParaRPr>
          </a:p>
        </p:txBody>
      </p:sp>
      <p:sp>
        <p:nvSpPr>
          <p:cNvPr id="34" name="TextBox 33"/>
          <p:cNvSpPr txBox="1"/>
          <p:nvPr/>
        </p:nvSpPr>
        <p:spPr>
          <a:xfrm>
            <a:off x="1069192" y="5120358"/>
            <a:ext cx="928694" cy="523220"/>
          </a:xfrm>
          <a:prstGeom prst="rect">
            <a:avLst/>
          </a:prstGeom>
          <a:noFill/>
        </p:spPr>
        <p:txBody>
          <a:bodyPr wrap="square" rtlCol="0">
            <a:spAutoFit/>
          </a:bodyPr>
          <a:lstStyle/>
          <a:p>
            <a:pPr algn="ctr"/>
            <a:r>
              <a:rPr lang="en-GB" sz="1400" dirty="0" smtClean="0">
                <a:latin typeface="Arial" pitchFamily="34" charset="0"/>
                <a:cs typeface="Arial" pitchFamily="34" charset="0"/>
              </a:rPr>
              <a:t>Asphaltic residue</a:t>
            </a:r>
            <a:endParaRPr lang="en-US" sz="1400" dirty="0">
              <a:latin typeface="Arial" pitchFamily="34" charset="0"/>
              <a:cs typeface="Arial" pitchFamily="34" charset="0"/>
            </a:endParaRPr>
          </a:p>
        </p:txBody>
      </p:sp>
      <p:sp>
        <p:nvSpPr>
          <p:cNvPr id="35" name="TextBox 34"/>
          <p:cNvSpPr txBox="1"/>
          <p:nvPr/>
        </p:nvSpPr>
        <p:spPr>
          <a:xfrm>
            <a:off x="1069192" y="5715016"/>
            <a:ext cx="785818" cy="523220"/>
          </a:xfrm>
          <a:prstGeom prst="rect">
            <a:avLst/>
          </a:prstGeom>
          <a:noFill/>
        </p:spPr>
        <p:txBody>
          <a:bodyPr wrap="square" rtlCol="0">
            <a:spAutoFit/>
          </a:bodyPr>
          <a:lstStyle/>
          <a:p>
            <a:pPr algn="ctr"/>
            <a:r>
              <a:rPr lang="en-GB" sz="1400" dirty="0" smtClean="0">
                <a:latin typeface="Arial" pitchFamily="34" charset="0"/>
                <a:cs typeface="Arial" pitchFamily="34" charset="0"/>
              </a:rPr>
              <a:t>Bottom residue</a:t>
            </a:r>
            <a:endParaRPr lang="en-US" sz="1400" dirty="0">
              <a:latin typeface="Arial" pitchFamily="34" charset="0"/>
              <a:cs typeface="Arial" pitchFamily="34" charset="0"/>
            </a:endParaRPr>
          </a:p>
        </p:txBody>
      </p:sp>
      <p:sp>
        <p:nvSpPr>
          <p:cNvPr id="36" name="TextBox 35"/>
          <p:cNvSpPr txBox="1"/>
          <p:nvPr/>
        </p:nvSpPr>
        <p:spPr>
          <a:xfrm>
            <a:off x="2571736" y="5000636"/>
            <a:ext cx="1260281" cy="307777"/>
          </a:xfrm>
          <a:prstGeom prst="rect">
            <a:avLst/>
          </a:prstGeom>
          <a:noFill/>
        </p:spPr>
        <p:txBody>
          <a:bodyPr wrap="none" rtlCol="0">
            <a:spAutoFit/>
          </a:bodyPr>
          <a:lstStyle/>
          <a:p>
            <a:r>
              <a:rPr lang="en-GB" sz="1400" dirty="0" smtClean="0">
                <a:latin typeface="Arial" pitchFamily="34" charset="0"/>
                <a:cs typeface="Arial" pitchFamily="34" charset="0"/>
              </a:rPr>
              <a:t>Heavy fuel oil</a:t>
            </a:r>
            <a:endParaRPr lang="en-US" sz="1400" dirty="0">
              <a:latin typeface="Arial" pitchFamily="34" charset="0"/>
              <a:cs typeface="Arial" pitchFamily="34" charset="0"/>
            </a:endParaRPr>
          </a:p>
        </p:txBody>
      </p:sp>
      <p:sp>
        <p:nvSpPr>
          <p:cNvPr id="38" name="TextBox 37"/>
          <p:cNvSpPr txBox="1"/>
          <p:nvPr/>
        </p:nvSpPr>
        <p:spPr>
          <a:xfrm>
            <a:off x="3214678" y="5786454"/>
            <a:ext cx="1260281" cy="307777"/>
          </a:xfrm>
          <a:prstGeom prst="rect">
            <a:avLst/>
          </a:prstGeom>
          <a:noFill/>
        </p:spPr>
        <p:txBody>
          <a:bodyPr wrap="none" rtlCol="0">
            <a:spAutoFit/>
          </a:bodyPr>
          <a:lstStyle/>
          <a:p>
            <a:r>
              <a:rPr lang="en-GB" sz="1400" dirty="0" smtClean="0">
                <a:latin typeface="Arial" pitchFamily="34" charset="0"/>
                <a:cs typeface="Arial" pitchFamily="34" charset="0"/>
              </a:rPr>
              <a:t>Heavy gas oil</a:t>
            </a:r>
            <a:endParaRPr lang="en-US" sz="1400" dirty="0">
              <a:latin typeface="Arial" pitchFamily="34" charset="0"/>
              <a:cs typeface="Arial" pitchFamily="34" charset="0"/>
            </a:endParaRPr>
          </a:p>
        </p:txBody>
      </p:sp>
      <p:sp>
        <p:nvSpPr>
          <p:cNvPr id="39" name="TextBox 38"/>
          <p:cNvSpPr txBox="1"/>
          <p:nvPr/>
        </p:nvSpPr>
        <p:spPr>
          <a:xfrm>
            <a:off x="4143372" y="6000768"/>
            <a:ext cx="1846980" cy="307777"/>
          </a:xfrm>
          <a:prstGeom prst="rect">
            <a:avLst/>
          </a:prstGeom>
          <a:noFill/>
        </p:spPr>
        <p:txBody>
          <a:bodyPr wrap="none" rtlCol="0">
            <a:spAutoFit/>
          </a:bodyPr>
          <a:lstStyle/>
          <a:p>
            <a:r>
              <a:rPr lang="en-GB" sz="1400" dirty="0" smtClean="0">
                <a:latin typeface="Arial" pitchFamily="34" charset="0"/>
                <a:cs typeface="Arial" pitchFamily="34" charset="0"/>
              </a:rPr>
              <a:t>Lubricating distillates</a:t>
            </a:r>
            <a:endParaRPr lang="en-US" sz="1400" dirty="0">
              <a:latin typeface="Arial" pitchFamily="34" charset="0"/>
              <a:cs typeface="Arial" pitchFamily="34" charset="0"/>
            </a:endParaRPr>
          </a:p>
        </p:txBody>
      </p:sp>
      <p:sp>
        <p:nvSpPr>
          <p:cNvPr id="40" name="TextBox 39"/>
          <p:cNvSpPr txBox="1"/>
          <p:nvPr/>
        </p:nvSpPr>
        <p:spPr>
          <a:xfrm>
            <a:off x="4857752" y="500042"/>
            <a:ext cx="870751" cy="307777"/>
          </a:xfrm>
          <a:prstGeom prst="rect">
            <a:avLst/>
          </a:prstGeom>
          <a:noFill/>
        </p:spPr>
        <p:txBody>
          <a:bodyPr wrap="none" rtlCol="0">
            <a:spAutoFit/>
          </a:bodyPr>
          <a:lstStyle/>
          <a:p>
            <a:r>
              <a:rPr lang="en-GB" sz="1400" dirty="0" smtClean="0">
                <a:latin typeface="Arial" pitchFamily="34" charset="0"/>
                <a:cs typeface="Arial" pitchFamily="34" charset="0"/>
              </a:rPr>
              <a:t>Fuel gas</a:t>
            </a:r>
            <a:endParaRPr lang="en-US" sz="1400" dirty="0">
              <a:latin typeface="Arial" pitchFamily="34" charset="0"/>
              <a:cs typeface="Arial" pitchFamily="34" charset="0"/>
            </a:endParaRPr>
          </a:p>
        </p:txBody>
      </p:sp>
      <p:sp>
        <p:nvSpPr>
          <p:cNvPr id="41" name="TextBox 40"/>
          <p:cNvSpPr txBox="1"/>
          <p:nvPr/>
        </p:nvSpPr>
        <p:spPr>
          <a:xfrm>
            <a:off x="4857752" y="928670"/>
            <a:ext cx="861133" cy="307777"/>
          </a:xfrm>
          <a:prstGeom prst="rect">
            <a:avLst/>
          </a:prstGeom>
          <a:noFill/>
        </p:spPr>
        <p:txBody>
          <a:bodyPr wrap="none" rtlCol="0">
            <a:spAutoFit/>
          </a:bodyPr>
          <a:lstStyle/>
          <a:p>
            <a:r>
              <a:rPr lang="en-GB" sz="1400" dirty="0" smtClean="0">
                <a:latin typeface="Arial" pitchFamily="34" charset="0"/>
                <a:cs typeface="Arial" pitchFamily="34" charset="0"/>
              </a:rPr>
              <a:t>Propane</a:t>
            </a:r>
            <a:endParaRPr lang="en-US" sz="1400" dirty="0">
              <a:latin typeface="Arial" pitchFamily="34" charset="0"/>
              <a:cs typeface="Arial" pitchFamily="34" charset="0"/>
            </a:endParaRPr>
          </a:p>
        </p:txBody>
      </p:sp>
      <p:sp>
        <p:nvSpPr>
          <p:cNvPr id="42" name="TextBox 41"/>
          <p:cNvSpPr txBox="1"/>
          <p:nvPr/>
        </p:nvSpPr>
        <p:spPr>
          <a:xfrm>
            <a:off x="4857752" y="1335273"/>
            <a:ext cx="752129" cy="307777"/>
          </a:xfrm>
          <a:prstGeom prst="rect">
            <a:avLst/>
          </a:prstGeom>
          <a:noFill/>
        </p:spPr>
        <p:txBody>
          <a:bodyPr wrap="none" rtlCol="0">
            <a:spAutoFit/>
          </a:bodyPr>
          <a:lstStyle/>
          <a:p>
            <a:r>
              <a:rPr lang="en-GB" sz="1400" dirty="0" smtClean="0">
                <a:latin typeface="Arial" pitchFamily="34" charset="0"/>
                <a:cs typeface="Arial" pitchFamily="34" charset="0"/>
              </a:rPr>
              <a:t>Butane</a:t>
            </a:r>
            <a:endParaRPr lang="en-US" sz="1400" dirty="0">
              <a:latin typeface="Arial" pitchFamily="34" charset="0"/>
              <a:cs typeface="Arial" pitchFamily="34" charset="0"/>
            </a:endParaRPr>
          </a:p>
        </p:txBody>
      </p:sp>
      <p:sp>
        <p:nvSpPr>
          <p:cNvPr id="43" name="TextBox 42"/>
          <p:cNvSpPr txBox="1"/>
          <p:nvPr/>
        </p:nvSpPr>
        <p:spPr>
          <a:xfrm>
            <a:off x="4857752" y="2335405"/>
            <a:ext cx="1005403" cy="307777"/>
          </a:xfrm>
          <a:prstGeom prst="rect">
            <a:avLst/>
          </a:prstGeom>
          <a:noFill/>
        </p:spPr>
        <p:txBody>
          <a:bodyPr wrap="none" rtlCol="0">
            <a:spAutoFit/>
          </a:bodyPr>
          <a:lstStyle/>
          <a:p>
            <a:r>
              <a:rPr lang="en-GB" sz="1400" dirty="0" smtClean="0">
                <a:latin typeface="Arial" pitchFamily="34" charset="0"/>
                <a:cs typeface="Arial" pitchFamily="34" charset="0"/>
              </a:rPr>
              <a:t>Pentane +</a:t>
            </a:r>
            <a:endParaRPr lang="en-US" sz="1400" dirty="0">
              <a:latin typeface="Arial" pitchFamily="34" charset="0"/>
              <a:cs typeface="Arial" pitchFamily="34" charset="0"/>
            </a:endParaRPr>
          </a:p>
        </p:txBody>
      </p:sp>
      <p:sp>
        <p:nvSpPr>
          <p:cNvPr id="45" name="Rectangle 44"/>
          <p:cNvSpPr/>
          <p:nvPr/>
        </p:nvSpPr>
        <p:spPr>
          <a:xfrm>
            <a:off x="857224" y="1167267"/>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4876" y="72593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714876" y="158318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643834" y="121442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679554" y="170291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036612" y="91709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679554" y="213153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679554" y="2274415"/>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679554" y="2560167"/>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679554" y="277448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607984" y="170291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607984" y="2274415"/>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036612" y="141715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500562" y="158318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428992" y="2083255"/>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428992" y="2797635"/>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714744" y="158318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857224" y="238171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857224" y="322626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57224" y="3797767"/>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a:stCxn id="45" idx="3"/>
            <a:endCxn id="4" idx="1"/>
          </p:cNvCxnSpPr>
          <p:nvPr/>
        </p:nvCxnSpPr>
        <p:spPr>
          <a:xfrm flipV="1">
            <a:off x="928662" y="1191410"/>
            <a:ext cx="2500330" cy="11576"/>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 idx="3"/>
            <a:endCxn id="5" idx="1"/>
          </p:cNvCxnSpPr>
          <p:nvPr/>
        </p:nvCxnSpPr>
        <p:spPr>
          <a:xfrm>
            <a:off x="4786313" y="1191410"/>
            <a:ext cx="1000133" cy="10870"/>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6" idx="3"/>
            <a:endCxn id="24" idx="1"/>
          </p:cNvCxnSpPr>
          <p:nvPr/>
        </p:nvCxnSpPr>
        <p:spPr>
          <a:xfrm>
            <a:off x="4786314" y="761652"/>
            <a:ext cx="2857520"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0" idx="3"/>
          </p:cNvCxnSpPr>
          <p:nvPr/>
        </p:nvCxnSpPr>
        <p:spPr>
          <a:xfrm>
            <a:off x="7108050" y="952812"/>
            <a:ext cx="500066" cy="285752"/>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56" idx="3"/>
            <a:endCxn id="49" idx="1"/>
          </p:cNvCxnSpPr>
          <p:nvPr/>
        </p:nvCxnSpPr>
        <p:spPr>
          <a:xfrm>
            <a:off x="6679422" y="1738630"/>
            <a:ext cx="1000132"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00" name="Shape 99"/>
          <p:cNvCxnSpPr>
            <a:stCxn id="58" idx="2"/>
            <a:endCxn id="51" idx="1"/>
          </p:cNvCxnSpPr>
          <p:nvPr/>
        </p:nvCxnSpPr>
        <p:spPr>
          <a:xfrm rot="16200000" flipH="1">
            <a:off x="7036612" y="1524315"/>
            <a:ext cx="678661" cy="607223"/>
          </a:xfrm>
          <a:prstGeom prst="bentConnector2">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05" name="Shape 104"/>
          <p:cNvCxnSpPr>
            <a:stCxn id="59" idx="2"/>
            <a:endCxn id="53" idx="1"/>
          </p:cNvCxnSpPr>
          <p:nvPr/>
        </p:nvCxnSpPr>
        <p:spPr>
          <a:xfrm rot="16200000" flipH="1">
            <a:off x="5637288" y="553619"/>
            <a:ext cx="941259" cy="3143273"/>
          </a:xfrm>
          <a:prstGeom prst="bentConnector2">
            <a:avLst/>
          </a:prstGeom>
          <a:ln w="38100">
            <a:solidFill>
              <a:schemeClr val="accent2">
                <a:lumMod val="75000"/>
              </a:schemeClr>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60" idx="3"/>
            <a:endCxn id="62" idx="2"/>
          </p:cNvCxnSpPr>
          <p:nvPr/>
        </p:nvCxnSpPr>
        <p:spPr>
          <a:xfrm flipV="1">
            <a:off x="3500430" y="1654627"/>
            <a:ext cx="250033" cy="464347"/>
          </a:xfrm>
          <a:prstGeom prst="bentConnector2">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10" name="Shape 109"/>
          <p:cNvCxnSpPr>
            <a:stCxn id="61" idx="3"/>
            <a:endCxn id="54" idx="1"/>
          </p:cNvCxnSpPr>
          <p:nvPr/>
        </p:nvCxnSpPr>
        <p:spPr>
          <a:xfrm flipV="1">
            <a:off x="3500430" y="2810200"/>
            <a:ext cx="4179124" cy="23154"/>
          </a:xfrm>
          <a:prstGeom prst="bentConnector3">
            <a:avLst>
              <a:gd name="adj1" fmla="val 50000"/>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63" idx="3"/>
            <a:endCxn id="7" idx="1"/>
          </p:cNvCxnSpPr>
          <p:nvPr/>
        </p:nvCxnSpPr>
        <p:spPr>
          <a:xfrm flipV="1">
            <a:off x="928662" y="2405856"/>
            <a:ext cx="1250164" cy="11576"/>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26" idx="1"/>
          </p:cNvCxnSpPr>
          <p:nvPr/>
        </p:nvCxnSpPr>
        <p:spPr>
          <a:xfrm>
            <a:off x="928662" y="3143248"/>
            <a:ext cx="6715141" cy="11013"/>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28" idx="1"/>
          </p:cNvCxnSpPr>
          <p:nvPr/>
        </p:nvCxnSpPr>
        <p:spPr>
          <a:xfrm flipV="1">
            <a:off x="928662" y="3761484"/>
            <a:ext cx="6715110" cy="24706"/>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607718" y="4177828"/>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607718" y="4596150"/>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500430" y="4060365"/>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536148" y="4763168"/>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071934" y="4892208"/>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393404" y="4892208"/>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57224" y="478632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857224" y="408351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857224" y="556056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p:cNvCxnSpPr>
            <a:stCxn id="13" idx="3"/>
            <a:endCxn id="69" idx="1"/>
          </p:cNvCxnSpPr>
          <p:nvPr/>
        </p:nvCxnSpPr>
        <p:spPr>
          <a:xfrm flipV="1">
            <a:off x="3143239" y="4798887"/>
            <a:ext cx="392909" cy="11577"/>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21" idx="3"/>
            <a:endCxn id="68" idx="1"/>
          </p:cNvCxnSpPr>
          <p:nvPr/>
        </p:nvCxnSpPr>
        <p:spPr>
          <a:xfrm flipV="1">
            <a:off x="928662" y="4096084"/>
            <a:ext cx="2571768" cy="23154"/>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857224" y="615522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3071802" y="598919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3071802" y="621508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3071802" y="556056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071802" y="567873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4071934" y="3857628"/>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Arrow Connector 137"/>
          <p:cNvCxnSpPr>
            <a:stCxn id="129" idx="3"/>
            <a:endCxn id="11" idx="1"/>
          </p:cNvCxnSpPr>
          <p:nvPr/>
        </p:nvCxnSpPr>
        <p:spPr>
          <a:xfrm>
            <a:off x="928662" y="6190940"/>
            <a:ext cx="1000132"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1" idx="3"/>
            <a:endCxn id="10" idx="1"/>
          </p:cNvCxnSpPr>
          <p:nvPr/>
        </p:nvCxnSpPr>
        <p:spPr>
          <a:xfrm flipV="1">
            <a:off x="3143240" y="6239224"/>
            <a:ext cx="2857520" cy="11577"/>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130" idx="3"/>
            <a:endCxn id="119" idx="2"/>
          </p:cNvCxnSpPr>
          <p:nvPr/>
        </p:nvCxnSpPr>
        <p:spPr>
          <a:xfrm flipV="1">
            <a:off x="3143240" y="4963646"/>
            <a:ext cx="1285883" cy="1061264"/>
          </a:xfrm>
          <a:prstGeom prst="bentConnector2">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32" idx="3"/>
            <a:endCxn id="70" idx="2"/>
          </p:cNvCxnSpPr>
          <p:nvPr/>
        </p:nvCxnSpPr>
        <p:spPr>
          <a:xfrm flipV="1">
            <a:off x="3143240" y="4963646"/>
            <a:ext cx="964413" cy="632636"/>
          </a:xfrm>
          <a:prstGeom prst="bentConnector2">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9" name="Rectangle 148"/>
          <p:cNvSpPr/>
          <p:nvPr/>
        </p:nvSpPr>
        <p:spPr>
          <a:xfrm>
            <a:off x="6786578" y="341742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000892" y="6286520"/>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9553" y="520337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6215074" y="4774745"/>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786578" y="478632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79552" y="4923704"/>
            <a:ext cx="107158" cy="105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679553" y="4596150"/>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000892" y="6060629"/>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Arrow Connector 157"/>
          <p:cNvCxnSpPr>
            <a:stCxn id="150" idx="3"/>
            <a:endCxn id="32" idx="1"/>
          </p:cNvCxnSpPr>
          <p:nvPr/>
        </p:nvCxnSpPr>
        <p:spPr>
          <a:xfrm flipV="1">
            <a:off x="7072330" y="6310662"/>
            <a:ext cx="571442" cy="11577"/>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56" idx="3"/>
            <a:endCxn id="151" idx="1"/>
          </p:cNvCxnSpPr>
          <p:nvPr/>
        </p:nvCxnSpPr>
        <p:spPr>
          <a:xfrm flipV="1">
            <a:off x="7072330" y="5239092"/>
            <a:ext cx="607223" cy="857256"/>
          </a:xfrm>
          <a:prstGeom prst="bentConnector3">
            <a:avLst>
              <a:gd name="adj1" fmla="val 50000"/>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9" idx="3"/>
            <a:endCxn id="30" idx="1"/>
          </p:cNvCxnSpPr>
          <p:nvPr/>
        </p:nvCxnSpPr>
        <p:spPr>
          <a:xfrm>
            <a:off x="7072330" y="4871031"/>
            <a:ext cx="642911" cy="1"/>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5" name="Shape 164"/>
          <p:cNvCxnSpPr>
            <a:stCxn id="13" idx="2"/>
            <a:endCxn id="9" idx="1"/>
          </p:cNvCxnSpPr>
          <p:nvPr/>
        </p:nvCxnSpPr>
        <p:spPr>
          <a:xfrm rot="5400000" flipH="1" flipV="1">
            <a:off x="4167867" y="3239181"/>
            <a:ext cx="201043" cy="3464744"/>
          </a:xfrm>
          <a:prstGeom prst="bentConnector4">
            <a:avLst>
              <a:gd name="adj1" fmla="val -113707"/>
              <a:gd name="adj2" fmla="val 58763"/>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53" idx="0"/>
            <a:endCxn id="149" idx="2"/>
          </p:cNvCxnSpPr>
          <p:nvPr/>
        </p:nvCxnSpPr>
        <p:spPr>
          <a:xfrm rot="5400000" flipH="1" flipV="1">
            <a:off x="6173567" y="4137592"/>
            <a:ext cx="1297461"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rot="5400000" flipH="1" flipV="1">
            <a:off x="2954338" y="2832082"/>
            <a:ext cx="2378066" cy="1"/>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1" name="Shape 170"/>
          <p:cNvCxnSpPr>
            <a:stCxn id="152" idx="0"/>
            <a:endCxn id="134" idx="3"/>
          </p:cNvCxnSpPr>
          <p:nvPr/>
        </p:nvCxnSpPr>
        <p:spPr>
          <a:xfrm rot="16200000" flipV="1">
            <a:off x="4756384" y="3280335"/>
            <a:ext cx="881398" cy="2107421"/>
          </a:xfrm>
          <a:prstGeom prst="bentConnector2">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57" idx="3"/>
            <a:endCxn id="52" idx="1"/>
          </p:cNvCxnSpPr>
          <p:nvPr/>
        </p:nvCxnSpPr>
        <p:spPr>
          <a:xfrm>
            <a:off x="6679422" y="2310134"/>
            <a:ext cx="1000132"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7" name="Shape 176"/>
          <p:cNvCxnSpPr>
            <a:stCxn id="47" idx="2"/>
            <a:endCxn id="6" idx="1"/>
          </p:cNvCxnSpPr>
          <p:nvPr/>
        </p:nvCxnSpPr>
        <p:spPr>
          <a:xfrm rot="16200000" flipH="1">
            <a:off x="5089643" y="1315578"/>
            <a:ext cx="357755" cy="1035851"/>
          </a:xfrm>
          <a:prstGeom prst="bentConnector2">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stCxn id="120" idx="3"/>
            <a:endCxn id="13" idx="1"/>
          </p:cNvCxnSpPr>
          <p:nvPr/>
        </p:nvCxnSpPr>
        <p:spPr>
          <a:xfrm flipV="1">
            <a:off x="928662" y="4810464"/>
            <a:ext cx="1000132" cy="11577"/>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88" name="Elbow Connector 187"/>
          <p:cNvCxnSpPr>
            <a:stCxn id="66" idx="3"/>
            <a:endCxn id="27" idx="1"/>
          </p:cNvCxnSpPr>
          <p:nvPr/>
        </p:nvCxnSpPr>
        <p:spPr>
          <a:xfrm flipV="1">
            <a:off x="4679156" y="3511451"/>
            <a:ext cx="2964616" cy="702096"/>
          </a:xfrm>
          <a:prstGeom prst="bentConnector3">
            <a:avLst>
              <a:gd name="adj1" fmla="val 50000"/>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122" idx="3"/>
            <a:endCxn id="12" idx="1"/>
          </p:cNvCxnSpPr>
          <p:nvPr/>
        </p:nvCxnSpPr>
        <p:spPr>
          <a:xfrm>
            <a:off x="928662" y="5596282"/>
            <a:ext cx="1000132"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97405" y="5335801"/>
            <a:ext cx="1260281" cy="307777"/>
          </a:xfrm>
          <a:prstGeom prst="rect">
            <a:avLst/>
          </a:prstGeom>
          <a:noFill/>
        </p:spPr>
        <p:txBody>
          <a:bodyPr wrap="none" rtlCol="0">
            <a:spAutoFit/>
          </a:bodyPr>
          <a:lstStyle/>
          <a:p>
            <a:r>
              <a:rPr lang="en-GB" sz="1400" dirty="0" smtClean="0">
                <a:latin typeface="Arial" pitchFamily="34" charset="0"/>
                <a:cs typeface="Arial" pitchFamily="34" charset="0"/>
              </a:rPr>
              <a:t>Heavy gas oil</a:t>
            </a:r>
            <a:endParaRPr lang="en-US" sz="1400" dirty="0">
              <a:latin typeface="Arial" pitchFamily="34" charset="0"/>
              <a:cs typeface="Arial" pitchFamily="34" charset="0"/>
            </a:endParaRPr>
          </a:p>
        </p:txBody>
      </p:sp>
      <p:cxnSp>
        <p:nvCxnSpPr>
          <p:cNvPr id="197" name="Straight Arrow Connector 196"/>
          <p:cNvCxnSpPr>
            <a:stCxn id="67" idx="3"/>
            <a:endCxn id="155" idx="1"/>
          </p:cNvCxnSpPr>
          <p:nvPr/>
        </p:nvCxnSpPr>
        <p:spPr>
          <a:xfrm>
            <a:off x="4679156" y="4631869"/>
            <a:ext cx="3000397" cy="1588"/>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4700" y="1928802"/>
            <a:ext cx="400110" cy="1177566"/>
          </a:xfrm>
          <a:prstGeom prst="rect">
            <a:avLst/>
          </a:prstGeom>
          <a:noFill/>
        </p:spPr>
        <p:txBody>
          <a:bodyPr vert="vert270" wrap="none" rtlCol="0">
            <a:spAutoFit/>
          </a:bodyPr>
          <a:lstStyle/>
          <a:p>
            <a:r>
              <a:rPr lang="en-GB" sz="1400" dirty="0" smtClean="0">
                <a:latin typeface="Arial" pitchFamily="34" charset="0"/>
                <a:cs typeface="Arial" pitchFamily="34" charset="0"/>
              </a:rPr>
              <a:t>Gas/Gasoline</a:t>
            </a:r>
            <a:endParaRPr lang="en-US" sz="1400" dirty="0">
              <a:latin typeface="Arial" pitchFamily="34" charset="0"/>
              <a:cs typeface="Arial" pitchFamily="34" charset="0"/>
            </a:endParaRPr>
          </a:p>
        </p:txBody>
      </p:sp>
      <p:cxnSp>
        <p:nvCxnSpPr>
          <p:cNvPr id="201" name="Straight Arrow Connector 200"/>
          <p:cNvCxnSpPr>
            <a:stCxn id="133" idx="3"/>
            <a:endCxn id="31" idx="1"/>
          </p:cNvCxnSpPr>
          <p:nvPr/>
        </p:nvCxnSpPr>
        <p:spPr>
          <a:xfrm flipV="1">
            <a:off x="3143240" y="5654591"/>
            <a:ext cx="4500532" cy="59860"/>
          </a:xfrm>
          <a:prstGeom prst="straightConnector1">
            <a:avLst/>
          </a:prstGeom>
          <a:ln w="38100">
            <a:solidFill>
              <a:schemeClr val="accent2">
                <a:lumMod val="75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28992" y="714356"/>
            <a:ext cx="1357321" cy="954107"/>
          </a:xfrm>
          <a:prstGeom prst="rect">
            <a:avLst/>
          </a:prstGeom>
          <a:solidFill>
            <a:schemeClr val="accent2">
              <a:lumMod val="60000"/>
              <a:lumOff val="40000"/>
            </a:schemeClr>
          </a:solidFill>
          <a:ln>
            <a:noFill/>
          </a:ln>
          <a:effectLst/>
        </p:spPr>
        <p:txBody>
          <a:bodyPr wrap="square" rtlCol="0">
            <a:spAutoFit/>
          </a:bodyPr>
          <a:lstStyle/>
          <a:p>
            <a:pPr algn="ctr"/>
            <a:endParaRPr lang="en-GB" sz="1400" dirty="0" smtClean="0">
              <a:latin typeface="Arial" pitchFamily="34" charset="0"/>
              <a:cs typeface="Arial" pitchFamily="34" charset="0"/>
            </a:endParaRPr>
          </a:p>
          <a:p>
            <a:pPr algn="ctr"/>
            <a:r>
              <a:rPr lang="en-GB" sz="1400" dirty="0" smtClean="0">
                <a:latin typeface="Arial" pitchFamily="34" charset="0"/>
                <a:cs typeface="Arial" pitchFamily="34" charset="0"/>
              </a:rPr>
              <a:t>Gas Fractionation</a:t>
            </a:r>
          </a:p>
          <a:p>
            <a:pPr algn="ctr"/>
            <a:endParaRPr lang="en-US" sz="1400" dirty="0">
              <a:latin typeface="Arial" pitchFamily="34" charset="0"/>
              <a:cs typeface="Arial" pitchFamily="34" charset="0"/>
            </a:endParaRPr>
          </a:p>
        </p:txBody>
      </p:sp>
      <p:sp>
        <p:nvSpPr>
          <p:cNvPr id="5" name="TextBox 4"/>
          <p:cNvSpPr txBox="1"/>
          <p:nvPr/>
        </p:nvSpPr>
        <p:spPr>
          <a:xfrm>
            <a:off x="5786446" y="832948"/>
            <a:ext cx="1359668" cy="738664"/>
          </a:xfrm>
          <a:prstGeom prst="rect">
            <a:avLst/>
          </a:prstGeom>
          <a:solidFill>
            <a:schemeClr val="accent2">
              <a:lumMod val="60000"/>
              <a:lumOff val="40000"/>
            </a:schemeClr>
          </a:solidFill>
          <a:ln>
            <a:noFill/>
          </a:ln>
          <a:effectLst/>
        </p:spPr>
        <p:txBody>
          <a:bodyPr wrap="none" rtlCol="0">
            <a:spAutoFit/>
          </a:bodyPr>
          <a:lstStyle/>
          <a:p>
            <a:endParaRPr lang="en-GB" sz="1400" dirty="0" smtClean="0">
              <a:latin typeface="Arial" pitchFamily="34" charset="0"/>
              <a:cs typeface="Arial" pitchFamily="34" charset="0"/>
            </a:endParaRPr>
          </a:p>
          <a:p>
            <a:r>
              <a:rPr lang="en-GB" sz="1400" dirty="0" smtClean="0">
                <a:latin typeface="Arial" pitchFamily="34" charset="0"/>
                <a:cs typeface="Arial" pitchFamily="34" charset="0"/>
              </a:rPr>
              <a:t>Polymerization</a:t>
            </a:r>
          </a:p>
          <a:p>
            <a:endParaRPr lang="en-US" sz="1400" dirty="0">
              <a:latin typeface="Arial" pitchFamily="34" charset="0"/>
              <a:cs typeface="Arial" pitchFamily="34" charset="0"/>
            </a:endParaRPr>
          </a:p>
        </p:txBody>
      </p:sp>
      <p:sp>
        <p:nvSpPr>
          <p:cNvPr id="6" name="TextBox 5"/>
          <p:cNvSpPr txBox="1"/>
          <p:nvPr/>
        </p:nvSpPr>
        <p:spPr>
          <a:xfrm>
            <a:off x="5786446" y="1643050"/>
            <a:ext cx="952505" cy="738664"/>
          </a:xfrm>
          <a:prstGeom prst="rect">
            <a:avLst/>
          </a:prstGeom>
          <a:solidFill>
            <a:schemeClr val="accent2">
              <a:lumMod val="60000"/>
              <a:lumOff val="40000"/>
            </a:schemeClr>
          </a:solidFill>
          <a:ln>
            <a:noFill/>
          </a:ln>
          <a:effectLst/>
        </p:spPr>
        <p:txBody>
          <a:bodyPr wrap="none" rtlCol="0">
            <a:spAutoFit/>
          </a:bodyPr>
          <a:lstStyle/>
          <a:p>
            <a:endParaRPr lang="en-GB" sz="1400" dirty="0" smtClean="0">
              <a:latin typeface="Arial" pitchFamily="34" charset="0"/>
              <a:cs typeface="Arial" pitchFamily="34" charset="0"/>
            </a:endParaRPr>
          </a:p>
          <a:p>
            <a:r>
              <a:rPr lang="en-GB" sz="1400" dirty="0" smtClean="0">
                <a:latin typeface="Arial" pitchFamily="34" charset="0"/>
                <a:cs typeface="Arial" pitchFamily="34" charset="0"/>
              </a:rPr>
              <a:t>Alkylation</a:t>
            </a:r>
          </a:p>
          <a:p>
            <a:endParaRPr lang="en-US" sz="1400" dirty="0">
              <a:latin typeface="Arial" pitchFamily="34" charset="0"/>
              <a:cs typeface="Arial" pitchFamily="34" charset="0"/>
            </a:endParaRPr>
          </a:p>
        </p:txBody>
      </p:sp>
      <p:sp>
        <p:nvSpPr>
          <p:cNvPr id="7" name="TextBox 6"/>
          <p:cNvSpPr txBox="1"/>
          <p:nvPr/>
        </p:nvSpPr>
        <p:spPr>
          <a:xfrm>
            <a:off x="2178826" y="1928802"/>
            <a:ext cx="1285884" cy="954107"/>
          </a:xfrm>
          <a:prstGeom prst="rect">
            <a:avLst/>
          </a:prstGeom>
          <a:solidFill>
            <a:schemeClr val="accent2">
              <a:lumMod val="60000"/>
              <a:lumOff val="40000"/>
            </a:schemeClr>
          </a:solidFill>
          <a:ln>
            <a:noFill/>
          </a:ln>
          <a:effectLst/>
        </p:spPr>
        <p:txBody>
          <a:bodyPr wrap="square" rtlCol="0">
            <a:spAutoFit/>
          </a:bodyPr>
          <a:lstStyle/>
          <a:p>
            <a:pPr algn="ctr"/>
            <a:endParaRPr lang="en-GB" sz="1400" dirty="0" smtClean="0">
              <a:latin typeface="Arial" pitchFamily="34" charset="0"/>
              <a:cs typeface="Arial" pitchFamily="34" charset="0"/>
            </a:endParaRPr>
          </a:p>
          <a:p>
            <a:pPr algn="ctr"/>
            <a:r>
              <a:rPr lang="en-GB" sz="1400" dirty="0" smtClean="0">
                <a:latin typeface="Arial" pitchFamily="34" charset="0"/>
                <a:cs typeface="Arial" pitchFamily="34" charset="0"/>
              </a:rPr>
              <a:t>Catalytic reforming</a:t>
            </a:r>
          </a:p>
          <a:p>
            <a:pPr algn="ctr"/>
            <a:endParaRPr lang="en-US" sz="1400" dirty="0">
              <a:latin typeface="Arial" pitchFamily="34" charset="0"/>
              <a:cs typeface="Arial" pitchFamily="34" charset="0"/>
            </a:endParaRPr>
          </a:p>
        </p:txBody>
      </p:sp>
      <p:sp>
        <p:nvSpPr>
          <p:cNvPr id="9" name="TextBox 8"/>
          <p:cNvSpPr txBox="1"/>
          <p:nvPr/>
        </p:nvSpPr>
        <p:spPr>
          <a:xfrm>
            <a:off x="6000761" y="4609421"/>
            <a:ext cx="1071569" cy="523220"/>
          </a:xfrm>
          <a:prstGeom prst="rect">
            <a:avLst/>
          </a:prstGeom>
          <a:solidFill>
            <a:schemeClr val="accent2">
              <a:lumMod val="60000"/>
              <a:lumOff val="40000"/>
            </a:schemeClr>
          </a:solidFill>
          <a:ln>
            <a:noFill/>
          </a:ln>
          <a:effectLst/>
        </p:spPr>
        <p:txBody>
          <a:bodyPr wrap="square" rtlCol="0">
            <a:spAutoFit/>
          </a:bodyPr>
          <a:lstStyle/>
          <a:p>
            <a:pPr algn="ctr"/>
            <a:r>
              <a:rPr lang="en-GB" sz="1400" dirty="0" smtClean="0">
                <a:latin typeface="Arial" pitchFamily="34" charset="0"/>
                <a:cs typeface="Arial" pitchFamily="34" charset="0"/>
              </a:rPr>
              <a:t>Hydro cracking</a:t>
            </a:r>
            <a:endParaRPr lang="en-US" sz="1400" dirty="0">
              <a:latin typeface="Arial" pitchFamily="34" charset="0"/>
              <a:cs typeface="Arial" pitchFamily="34" charset="0"/>
            </a:endParaRPr>
          </a:p>
        </p:txBody>
      </p:sp>
      <p:sp>
        <p:nvSpPr>
          <p:cNvPr id="10" name="TextBox 9"/>
          <p:cNvSpPr txBox="1"/>
          <p:nvPr/>
        </p:nvSpPr>
        <p:spPr>
          <a:xfrm>
            <a:off x="6000760" y="5977614"/>
            <a:ext cx="1071570" cy="523220"/>
          </a:xfrm>
          <a:prstGeom prst="rect">
            <a:avLst/>
          </a:prstGeom>
          <a:solidFill>
            <a:schemeClr val="accent2">
              <a:lumMod val="60000"/>
              <a:lumOff val="40000"/>
            </a:schemeClr>
          </a:solidFill>
          <a:ln>
            <a:noFill/>
          </a:ln>
          <a:effectLst/>
        </p:spPr>
        <p:txBody>
          <a:bodyPr wrap="square" rtlCol="0">
            <a:spAutoFit/>
          </a:bodyPr>
          <a:lstStyle/>
          <a:p>
            <a:pPr algn="ctr"/>
            <a:r>
              <a:rPr lang="en-GB" sz="1400" dirty="0" smtClean="0">
                <a:latin typeface="Arial" pitchFamily="34" charset="0"/>
                <a:cs typeface="Arial" pitchFamily="34" charset="0"/>
              </a:rPr>
              <a:t>Solvent refining</a:t>
            </a:r>
            <a:endParaRPr lang="en-US" sz="1400" dirty="0">
              <a:latin typeface="Arial" pitchFamily="34" charset="0"/>
              <a:cs typeface="Arial" pitchFamily="34" charset="0"/>
            </a:endParaRPr>
          </a:p>
        </p:txBody>
      </p:sp>
      <p:sp>
        <p:nvSpPr>
          <p:cNvPr id="11" name="TextBox 10"/>
          <p:cNvSpPr txBox="1"/>
          <p:nvPr/>
        </p:nvSpPr>
        <p:spPr>
          <a:xfrm>
            <a:off x="1928794" y="5929330"/>
            <a:ext cx="1214445" cy="523220"/>
          </a:xfrm>
          <a:prstGeom prst="rect">
            <a:avLst/>
          </a:prstGeom>
          <a:solidFill>
            <a:schemeClr val="accent2">
              <a:lumMod val="60000"/>
              <a:lumOff val="40000"/>
            </a:schemeClr>
          </a:solidFill>
          <a:ln>
            <a:noFill/>
          </a:ln>
          <a:effectLst/>
        </p:spPr>
        <p:txBody>
          <a:bodyPr wrap="square" rtlCol="0">
            <a:spAutoFit/>
          </a:bodyPr>
          <a:lstStyle/>
          <a:p>
            <a:pPr algn="ctr"/>
            <a:r>
              <a:rPr lang="en-GB" sz="1400" dirty="0" smtClean="0">
                <a:latin typeface="Arial" pitchFamily="34" charset="0"/>
                <a:cs typeface="Arial" pitchFamily="34" charset="0"/>
              </a:rPr>
              <a:t>Vacuum distillation</a:t>
            </a:r>
            <a:endParaRPr lang="en-US" sz="1400" dirty="0">
              <a:latin typeface="Arial" pitchFamily="34" charset="0"/>
              <a:cs typeface="Arial" pitchFamily="34" charset="0"/>
            </a:endParaRPr>
          </a:p>
        </p:txBody>
      </p:sp>
      <p:sp>
        <p:nvSpPr>
          <p:cNvPr id="12" name="TextBox 11"/>
          <p:cNvSpPr txBox="1"/>
          <p:nvPr/>
        </p:nvSpPr>
        <p:spPr>
          <a:xfrm>
            <a:off x="1928794" y="5334672"/>
            <a:ext cx="1214445" cy="523220"/>
          </a:xfrm>
          <a:prstGeom prst="rect">
            <a:avLst/>
          </a:prstGeom>
          <a:solidFill>
            <a:schemeClr val="accent2">
              <a:lumMod val="60000"/>
              <a:lumOff val="40000"/>
            </a:schemeClr>
          </a:solidFill>
          <a:ln>
            <a:noFill/>
          </a:ln>
          <a:effectLst/>
        </p:spPr>
        <p:txBody>
          <a:bodyPr wrap="square" rtlCol="0">
            <a:spAutoFit/>
          </a:bodyPr>
          <a:lstStyle/>
          <a:p>
            <a:pPr algn="ctr"/>
            <a:r>
              <a:rPr lang="en-GB" sz="1400" dirty="0" smtClean="0">
                <a:latin typeface="Arial" pitchFamily="34" charset="0"/>
                <a:cs typeface="Arial" pitchFamily="34" charset="0"/>
              </a:rPr>
              <a:t>Vacuum distillation</a:t>
            </a:r>
            <a:endParaRPr lang="en-US" sz="1400" dirty="0">
              <a:latin typeface="Arial" pitchFamily="34" charset="0"/>
              <a:cs typeface="Arial" pitchFamily="34" charset="0"/>
            </a:endParaRPr>
          </a:p>
        </p:txBody>
      </p:sp>
      <p:sp>
        <p:nvSpPr>
          <p:cNvPr id="13" name="TextBox 12"/>
          <p:cNvSpPr txBox="1"/>
          <p:nvPr/>
        </p:nvSpPr>
        <p:spPr>
          <a:xfrm>
            <a:off x="1928794" y="4548854"/>
            <a:ext cx="1214445" cy="523220"/>
          </a:xfrm>
          <a:prstGeom prst="rect">
            <a:avLst/>
          </a:prstGeom>
          <a:solidFill>
            <a:schemeClr val="accent2">
              <a:lumMod val="60000"/>
              <a:lumOff val="40000"/>
            </a:schemeClr>
          </a:solidFill>
          <a:ln>
            <a:noFill/>
          </a:ln>
          <a:effectLst/>
        </p:spPr>
        <p:txBody>
          <a:bodyPr wrap="square" rtlCol="0">
            <a:spAutoFit/>
          </a:bodyPr>
          <a:lstStyle/>
          <a:p>
            <a:pPr algn="ctr"/>
            <a:r>
              <a:rPr lang="en-GB" sz="1400" dirty="0" smtClean="0">
                <a:latin typeface="Arial" pitchFamily="34" charset="0"/>
                <a:cs typeface="Arial" pitchFamily="34" charset="0"/>
              </a:rPr>
              <a:t>Vacuum distillation</a:t>
            </a:r>
            <a:endParaRPr lang="en-US" sz="1400" dirty="0">
              <a:latin typeface="Arial" pitchFamily="34" charset="0"/>
              <a:cs typeface="Arial" pitchFamily="34" charset="0"/>
            </a:endParaRPr>
          </a:p>
        </p:txBody>
      </p:sp>
      <p:sp>
        <p:nvSpPr>
          <p:cNvPr id="14" name="TextBox 13"/>
          <p:cNvSpPr txBox="1"/>
          <p:nvPr/>
        </p:nvSpPr>
        <p:spPr>
          <a:xfrm>
            <a:off x="535752" y="549736"/>
            <a:ext cx="400110" cy="5747727"/>
          </a:xfrm>
          <a:prstGeom prst="rect">
            <a:avLst/>
          </a:prstGeom>
          <a:solidFill>
            <a:schemeClr val="accent2">
              <a:lumMod val="60000"/>
              <a:lumOff val="40000"/>
            </a:schemeClr>
          </a:solidFill>
          <a:ln>
            <a:noFill/>
          </a:ln>
          <a:effectLst/>
        </p:spPr>
        <p:txBody>
          <a:bodyPr vert="vert270" wrap="none" rtlCol="0">
            <a:spAutoFit/>
          </a:bodyPr>
          <a:lstStyle/>
          <a:p>
            <a:r>
              <a:rPr lang="en-GB" sz="1400" dirty="0" smtClean="0">
                <a:latin typeface="Arial" pitchFamily="34" charset="0"/>
                <a:cs typeface="Arial" pitchFamily="34" charset="0"/>
              </a:rPr>
              <a:t>                                            Fractionation                                                 </a:t>
            </a:r>
            <a:endParaRPr lang="en-US" sz="1400" dirty="0">
              <a:latin typeface="Arial" pitchFamily="34" charset="0"/>
              <a:cs typeface="Arial" pitchFamily="34" charset="0"/>
            </a:endParaRPr>
          </a:p>
        </p:txBody>
      </p:sp>
      <p:sp>
        <p:nvSpPr>
          <p:cNvPr id="23" name="TextBox 22"/>
          <p:cNvSpPr txBox="1"/>
          <p:nvPr/>
        </p:nvSpPr>
        <p:spPr>
          <a:xfrm>
            <a:off x="7643803" y="2000240"/>
            <a:ext cx="1357321" cy="954107"/>
          </a:xfrm>
          <a:prstGeom prst="rect">
            <a:avLst/>
          </a:prstGeom>
          <a:solidFill>
            <a:schemeClr val="accent1">
              <a:tint val="66000"/>
              <a:satMod val="160000"/>
            </a:schemeClr>
          </a:solidFill>
          <a:ln>
            <a:noFill/>
          </a:ln>
          <a:effectLst/>
        </p:spPr>
        <p:txBody>
          <a:bodyPr wrap="square" rtlCol="0">
            <a:spAutoFit/>
          </a:bodyPr>
          <a:lstStyle/>
          <a:p>
            <a:pPr algn="ctr"/>
            <a:endParaRPr lang="en-GB" sz="1400" dirty="0" smtClean="0">
              <a:latin typeface="Arial" pitchFamily="34" charset="0"/>
              <a:cs typeface="Arial" pitchFamily="34" charset="0"/>
            </a:endParaRPr>
          </a:p>
          <a:p>
            <a:pPr algn="ctr"/>
            <a:r>
              <a:rPr lang="en-GB" sz="1400" dirty="0" smtClean="0">
                <a:latin typeface="Arial" pitchFamily="34" charset="0"/>
                <a:cs typeface="Arial" pitchFamily="34" charset="0"/>
              </a:rPr>
              <a:t>Motor spirit</a:t>
            </a:r>
            <a:r>
              <a:rPr lang="en-US" sz="1400" dirty="0" smtClean="0">
                <a:latin typeface="Arial" pitchFamily="34" charset="0"/>
                <a:cs typeface="Arial" pitchFamily="34" charset="0"/>
              </a:rPr>
              <a:t>, gasoline</a:t>
            </a:r>
          </a:p>
          <a:p>
            <a:pPr algn="ctr"/>
            <a:endParaRPr lang="en-GB" sz="1400" dirty="0" smtClean="0">
              <a:latin typeface="Arial" pitchFamily="34" charset="0"/>
              <a:cs typeface="Arial" pitchFamily="34" charset="0"/>
            </a:endParaRPr>
          </a:p>
        </p:txBody>
      </p:sp>
      <p:sp>
        <p:nvSpPr>
          <p:cNvPr id="24" name="TextBox 23"/>
          <p:cNvSpPr txBox="1"/>
          <p:nvPr/>
        </p:nvSpPr>
        <p:spPr>
          <a:xfrm>
            <a:off x="7643834" y="500042"/>
            <a:ext cx="1357353" cy="523220"/>
          </a:xfrm>
          <a:prstGeom prst="rect">
            <a:avLst/>
          </a:prstGeom>
          <a:solidFill>
            <a:schemeClr val="accent1">
              <a:tint val="66000"/>
              <a:satMod val="160000"/>
            </a:schemeClr>
          </a:solidFill>
          <a:ln>
            <a:noFill/>
          </a:ln>
          <a:effectLst/>
        </p:spPr>
        <p:txBody>
          <a:bodyPr wrap="square" rtlCol="0">
            <a:spAutoFit/>
          </a:bodyPr>
          <a:lstStyle/>
          <a:p>
            <a:pPr algn="ctr"/>
            <a:r>
              <a:rPr lang="en-GB" sz="1400" dirty="0" smtClean="0">
                <a:latin typeface="Arial" pitchFamily="34" charset="0"/>
                <a:cs typeface="Arial" pitchFamily="34" charset="0"/>
              </a:rPr>
              <a:t>Petrochemical feedstock</a:t>
            </a:r>
            <a:endParaRPr lang="en-US" sz="1400" dirty="0">
              <a:latin typeface="Arial" pitchFamily="34" charset="0"/>
              <a:cs typeface="Arial" pitchFamily="34" charset="0"/>
            </a:endParaRPr>
          </a:p>
        </p:txBody>
      </p:sp>
      <p:sp>
        <p:nvSpPr>
          <p:cNvPr id="25" name="TextBox 24"/>
          <p:cNvSpPr txBox="1"/>
          <p:nvPr/>
        </p:nvSpPr>
        <p:spPr>
          <a:xfrm>
            <a:off x="7643803" y="1214422"/>
            <a:ext cx="1000131" cy="738664"/>
          </a:xfrm>
          <a:prstGeom prst="rect">
            <a:avLst/>
          </a:prstGeom>
          <a:solidFill>
            <a:schemeClr val="accent1">
              <a:tint val="66000"/>
              <a:satMod val="160000"/>
            </a:schemeClr>
          </a:solidFill>
          <a:ln>
            <a:noFill/>
          </a:ln>
          <a:effectLst/>
        </p:spPr>
        <p:txBody>
          <a:bodyPr wrap="square" rtlCol="0">
            <a:spAutoFit/>
          </a:bodyPr>
          <a:lstStyle/>
          <a:p>
            <a:pPr algn="ctr"/>
            <a:r>
              <a:rPr lang="en-GB" sz="1400" dirty="0" smtClean="0">
                <a:latin typeface="Arial" pitchFamily="34" charset="0"/>
                <a:cs typeface="Arial" pitchFamily="34" charset="0"/>
              </a:rPr>
              <a:t>Liquid petroleum gases</a:t>
            </a:r>
            <a:endParaRPr lang="en-US" sz="1400" dirty="0">
              <a:latin typeface="Arial" pitchFamily="34" charset="0"/>
              <a:cs typeface="Arial" pitchFamily="34" charset="0"/>
            </a:endParaRPr>
          </a:p>
        </p:txBody>
      </p:sp>
      <p:sp>
        <p:nvSpPr>
          <p:cNvPr id="26" name="TextBox 25"/>
          <p:cNvSpPr txBox="1"/>
          <p:nvPr/>
        </p:nvSpPr>
        <p:spPr>
          <a:xfrm>
            <a:off x="7643803" y="3000372"/>
            <a:ext cx="1120820" cy="307777"/>
          </a:xfrm>
          <a:prstGeom prst="rect">
            <a:avLst/>
          </a:prstGeom>
          <a:solidFill>
            <a:schemeClr val="accent1">
              <a:tint val="66000"/>
              <a:satMod val="160000"/>
            </a:schemeClr>
          </a:solidFill>
          <a:ln>
            <a:noFill/>
          </a:ln>
          <a:effectLst/>
        </p:spPr>
        <p:txBody>
          <a:bodyPr wrap="none" rtlCol="0">
            <a:spAutoFit/>
          </a:bodyPr>
          <a:lstStyle/>
          <a:p>
            <a:r>
              <a:rPr lang="en-GB" sz="1400" dirty="0" smtClean="0">
                <a:latin typeface="Arial" pitchFamily="34" charset="0"/>
                <a:cs typeface="Arial" pitchFamily="34" charset="0"/>
              </a:rPr>
              <a:t>Heating oils</a:t>
            </a:r>
            <a:endParaRPr lang="en-US" sz="1400" dirty="0">
              <a:latin typeface="Arial" pitchFamily="34" charset="0"/>
              <a:cs typeface="Arial" pitchFamily="34" charset="0"/>
            </a:endParaRPr>
          </a:p>
        </p:txBody>
      </p:sp>
      <p:sp>
        <p:nvSpPr>
          <p:cNvPr id="28" name="TextBox 27"/>
          <p:cNvSpPr txBox="1"/>
          <p:nvPr/>
        </p:nvSpPr>
        <p:spPr>
          <a:xfrm>
            <a:off x="7643772" y="3607595"/>
            <a:ext cx="1157625" cy="307777"/>
          </a:xfrm>
          <a:prstGeom prst="rect">
            <a:avLst/>
          </a:prstGeom>
          <a:solidFill>
            <a:schemeClr val="accent1">
              <a:tint val="66000"/>
              <a:satMod val="160000"/>
            </a:schemeClr>
          </a:solidFill>
          <a:ln>
            <a:noFill/>
          </a:ln>
          <a:effectLst/>
        </p:spPr>
        <p:txBody>
          <a:bodyPr wrap="none" rtlCol="0">
            <a:spAutoFit/>
          </a:bodyPr>
          <a:lstStyle/>
          <a:p>
            <a:r>
              <a:rPr lang="en-GB" sz="1400" dirty="0" smtClean="0">
                <a:latin typeface="Arial" pitchFamily="34" charset="0"/>
                <a:cs typeface="Arial" pitchFamily="34" charset="0"/>
              </a:rPr>
              <a:t>Aviation fuel</a:t>
            </a:r>
            <a:endParaRPr lang="en-US" sz="1400" dirty="0">
              <a:latin typeface="Arial" pitchFamily="34" charset="0"/>
              <a:cs typeface="Arial" pitchFamily="34" charset="0"/>
            </a:endParaRPr>
          </a:p>
        </p:txBody>
      </p:sp>
      <p:sp>
        <p:nvSpPr>
          <p:cNvPr id="30" name="TextBox 29"/>
          <p:cNvSpPr txBox="1"/>
          <p:nvPr/>
        </p:nvSpPr>
        <p:spPr>
          <a:xfrm>
            <a:off x="7715241" y="4286256"/>
            <a:ext cx="1357353" cy="1169551"/>
          </a:xfrm>
          <a:prstGeom prst="rect">
            <a:avLst/>
          </a:prstGeom>
          <a:solidFill>
            <a:schemeClr val="accent1">
              <a:tint val="66000"/>
              <a:satMod val="160000"/>
            </a:schemeClr>
          </a:solidFill>
          <a:ln>
            <a:noFill/>
          </a:ln>
          <a:effectLst/>
        </p:spPr>
        <p:txBody>
          <a:bodyPr wrap="square" rtlCol="0">
            <a:spAutoFit/>
          </a:bodyPr>
          <a:lstStyle/>
          <a:p>
            <a:endParaRPr lang="en-GB" sz="1400" dirty="0" smtClean="0">
              <a:latin typeface="Arial" pitchFamily="34" charset="0"/>
              <a:cs typeface="Arial" pitchFamily="34" charset="0"/>
            </a:endParaRPr>
          </a:p>
          <a:p>
            <a:endParaRPr lang="en-GB" sz="1400" dirty="0" smtClean="0">
              <a:latin typeface="Arial" pitchFamily="34" charset="0"/>
              <a:cs typeface="Arial" pitchFamily="34" charset="0"/>
            </a:endParaRPr>
          </a:p>
          <a:p>
            <a:r>
              <a:rPr lang="en-GB" sz="1400" dirty="0" smtClean="0">
                <a:latin typeface="Arial" pitchFamily="34" charset="0"/>
                <a:cs typeface="Arial" pitchFamily="34" charset="0"/>
              </a:rPr>
              <a:t>Heavy fuel oils</a:t>
            </a:r>
          </a:p>
          <a:p>
            <a:endParaRPr lang="en-GB" sz="1400" dirty="0" smtClean="0">
              <a:latin typeface="Arial" pitchFamily="34" charset="0"/>
              <a:cs typeface="Arial" pitchFamily="34" charset="0"/>
            </a:endParaRPr>
          </a:p>
          <a:p>
            <a:endParaRPr lang="en-US" sz="1400" dirty="0">
              <a:latin typeface="Arial" pitchFamily="34" charset="0"/>
              <a:cs typeface="Arial" pitchFamily="34" charset="0"/>
            </a:endParaRPr>
          </a:p>
        </p:txBody>
      </p:sp>
      <p:sp>
        <p:nvSpPr>
          <p:cNvPr id="31" name="TextBox 30"/>
          <p:cNvSpPr txBox="1"/>
          <p:nvPr/>
        </p:nvSpPr>
        <p:spPr>
          <a:xfrm>
            <a:off x="7643772" y="5500702"/>
            <a:ext cx="872355" cy="307777"/>
          </a:xfrm>
          <a:prstGeom prst="rect">
            <a:avLst/>
          </a:prstGeom>
          <a:solidFill>
            <a:schemeClr val="accent1">
              <a:tint val="66000"/>
              <a:satMod val="160000"/>
            </a:schemeClr>
          </a:solidFill>
          <a:ln>
            <a:noFill/>
          </a:ln>
          <a:effectLst/>
        </p:spPr>
        <p:txBody>
          <a:bodyPr wrap="none" rtlCol="0">
            <a:spAutoFit/>
          </a:bodyPr>
          <a:lstStyle/>
          <a:p>
            <a:r>
              <a:rPr lang="en-GB" sz="1400" dirty="0" smtClean="0">
                <a:latin typeface="Arial" pitchFamily="34" charset="0"/>
                <a:cs typeface="Arial" pitchFamily="34" charset="0"/>
              </a:rPr>
              <a:t>Asphalts</a:t>
            </a:r>
            <a:endParaRPr lang="en-US" sz="1400" dirty="0">
              <a:latin typeface="Arial" pitchFamily="34" charset="0"/>
              <a:cs typeface="Arial" pitchFamily="34" charset="0"/>
            </a:endParaRPr>
          </a:p>
        </p:txBody>
      </p:sp>
      <p:sp>
        <p:nvSpPr>
          <p:cNvPr id="32" name="TextBox 31"/>
          <p:cNvSpPr txBox="1"/>
          <p:nvPr/>
        </p:nvSpPr>
        <p:spPr>
          <a:xfrm>
            <a:off x="7643772" y="6049052"/>
            <a:ext cx="1143039" cy="523220"/>
          </a:xfrm>
          <a:prstGeom prst="rect">
            <a:avLst/>
          </a:prstGeom>
          <a:solidFill>
            <a:schemeClr val="accent1">
              <a:tint val="66000"/>
              <a:satMod val="160000"/>
            </a:schemeClr>
          </a:solidFill>
          <a:ln>
            <a:noFill/>
          </a:ln>
          <a:effectLst/>
        </p:spPr>
        <p:txBody>
          <a:bodyPr wrap="square" rtlCol="0">
            <a:spAutoFit/>
          </a:bodyPr>
          <a:lstStyle/>
          <a:p>
            <a:pPr algn="ctr"/>
            <a:r>
              <a:rPr lang="en-GB" sz="1400" dirty="0" smtClean="0">
                <a:latin typeface="Arial" pitchFamily="34" charset="0"/>
                <a:cs typeface="Arial" pitchFamily="34" charset="0"/>
              </a:rPr>
              <a:t>Lubrication oils, waxes</a:t>
            </a:r>
            <a:endParaRPr lang="en-US" sz="1400" dirty="0">
              <a:latin typeface="Arial" pitchFamily="34" charset="0"/>
              <a:cs typeface="Arial" pitchFamily="34" charset="0"/>
            </a:endParaRPr>
          </a:p>
        </p:txBody>
      </p:sp>
      <p:sp>
        <p:nvSpPr>
          <p:cNvPr id="8" name="TextBox 7"/>
          <p:cNvSpPr txBox="1"/>
          <p:nvPr/>
        </p:nvSpPr>
        <p:spPr>
          <a:xfrm>
            <a:off x="3536148" y="4046529"/>
            <a:ext cx="1143008" cy="954107"/>
          </a:xfrm>
          <a:prstGeom prst="rect">
            <a:avLst/>
          </a:prstGeom>
          <a:solidFill>
            <a:schemeClr val="accent2">
              <a:lumMod val="60000"/>
              <a:lumOff val="40000"/>
            </a:schemeClr>
          </a:solidFill>
          <a:ln>
            <a:noFill/>
          </a:ln>
          <a:effectLst/>
        </p:spPr>
        <p:txBody>
          <a:bodyPr wrap="square" rtlCol="0">
            <a:spAutoFit/>
          </a:bodyPr>
          <a:lstStyle/>
          <a:p>
            <a:pPr algn="ctr"/>
            <a:endParaRPr lang="en-GB" sz="1400" dirty="0" smtClean="0">
              <a:latin typeface="Arial" pitchFamily="34" charset="0"/>
              <a:cs typeface="Arial" pitchFamily="34" charset="0"/>
            </a:endParaRPr>
          </a:p>
          <a:p>
            <a:pPr algn="ctr"/>
            <a:r>
              <a:rPr lang="en-GB" sz="1400" dirty="0" smtClean="0">
                <a:latin typeface="Arial" pitchFamily="34" charset="0"/>
                <a:cs typeface="Arial" pitchFamily="34" charset="0"/>
              </a:rPr>
              <a:t>Catalytic cracking</a:t>
            </a:r>
          </a:p>
          <a:p>
            <a:pPr algn="ctr"/>
            <a:endParaRPr lang="en-US" sz="1400" dirty="0">
              <a:latin typeface="Arial" pitchFamily="34" charset="0"/>
              <a:cs typeface="Arial" pitchFamily="34" charset="0"/>
            </a:endParaRPr>
          </a:p>
        </p:txBody>
      </p:sp>
      <p:sp>
        <p:nvSpPr>
          <p:cNvPr id="123" name="Rectangle 122"/>
          <p:cNvSpPr/>
          <p:nvPr/>
        </p:nvSpPr>
        <p:spPr>
          <a:xfrm>
            <a:off x="142844" y="6488692"/>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977262" y="142852"/>
            <a:ext cx="2165978" cy="400110"/>
          </a:xfrm>
          <a:prstGeom prst="rect">
            <a:avLst/>
          </a:prstGeom>
          <a:noFill/>
        </p:spPr>
        <p:txBody>
          <a:bodyPr wrap="none" rtlCol="0">
            <a:spAutoFit/>
          </a:bodyPr>
          <a:lstStyle/>
          <a:p>
            <a:r>
              <a:rPr lang="en-GB" sz="2000" b="1" dirty="0" smtClean="0">
                <a:latin typeface="Arial" pitchFamily="34" charset="0"/>
                <a:cs typeface="Arial" pitchFamily="34" charset="0"/>
              </a:rPr>
              <a:t>Fuel Processing</a:t>
            </a:r>
            <a:endParaRPr lang="en-US" sz="2000" b="1" dirty="0">
              <a:latin typeface="Arial" pitchFamily="34" charset="0"/>
              <a:cs typeface="Arial" pitchFamily="34" charset="0"/>
            </a:endParaRPr>
          </a:p>
        </p:txBody>
      </p:sp>
      <p:grpSp>
        <p:nvGrpSpPr>
          <p:cNvPr id="153" name="Group 152"/>
          <p:cNvGrpSpPr/>
          <p:nvPr/>
        </p:nvGrpSpPr>
        <p:grpSpPr>
          <a:xfrm>
            <a:off x="-32" y="571480"/>
            <a:ext cx="9144064" cy="5857916"/>
            <a:chOff x="71406" y="928670"/>
            <a:chExt cx="9144064" cy="5857916"/>
          </a:xfrm>
        </p:grpSpPr>
        <p:cxnSp>
          <p:nvCxnSpPr>
            <p:cNvPr id="62" name="Straight Arrow Connector 61"/>
            <p:cNvCxnSpPr>
              <a:stCxn id="55" idx="3"/>
              <a:endCxn id="50" idx="1"/>
            </p:cNvCxnSpPr>
            <p:nvPr/>
          </p:nvCxnSpPr>
          <p:spPr>
            <a:xfrm>
              <a:off x="1071538" y="3821909"/>
              <a:ext cx="1643074"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8" idx="1"/>
              <a:endCxn id="3" idx="1"/>
            </p:cNvCxnSpPr>
            <p:nvPr/>
          </p:nvCxnSpPr>
          <p:spPr>
            <a:xfrm rot="10800000">
              <a:off x="2610395" y="1221059"/>
              <a:ext cx="89536" cy="4610433"/>
            </a:xfrm>
            <a:prstGeom prst="bentConnector3">
              <a:avLst>
                <a:gd name="adj1" fmla="val 514889"/>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10395" y="928670"/>
              <a:ext cx="1000131" cy="584775"/>
            </a:xfrm>
            <a:prstGeom prst="rect">
              <a:avLst/>
            </a:prstGeom>
            <a:solidFill>
              <a:schemeClr val="accent2">
                <a:lumMod val="60000"/>
                <a:lumOff val="40000"/>
              </a:schemeClr>
            </a:solidFill>
          </p:spPr>
          <p:txBody>
            <a:bodyPr wrap="square" rtlCol="0">
              <a:spAutoFit/>
            </a:bodyPr>
            <a:lstStyle/>
            <a:p>
              <a:pPr algn="ctr"/>
              <a:r>
                <a:rPr lang="en-GB" sz="1600" dirty="0" smtClean="0">
                  <a:latin typeface="Arial" pitchFamily="34" charset="0"/>
                  <a:cs typeface="Arial" pitchFamily="34" charset="0"/>
                </a:rPr>
                <a:t>Gas recovery</a:t>
              </a:r>
              <a:endParaRPr lang="en-US" sz="1600" dirty="0">
                <a:latin typeface="Arial" pitchFamily="34" charset="0"/>
                <a:cs typeface="Arial" pitchFamily="34" charset="0"/>
              </a:endParaRPr>
            </a:p>
          </p:txBody>
        </p:sp>
        <p:sp>
          <p:nvSpPr>
            <p:cNvPr id="4" name="TextBox 3"/>
            <p:cNvSpPr txBox="1"/>
            <p:nvPr/>
          </p:nvSpPr>
          <p:spPr>
            <a:xfrm>
              <a:off x="2733594" y="2152434"/>
              <a:ext cx="753732" cy="338554"/>
            </a:xfrm>
            <a:prstGeom prst="rect">
              <a:avLst/>
            </a:prstGeom>
            <a:solidFill>
              <a:schemeClr val="accent2">
                <a:lumMod val="60000"/>
                <a:lumOff val="40000"/>
              </a:schemeClr>
            </a:solidFill>
          </p:spPr>
          <p:txBody>
            <a:bodyPr wrap="none" rtlCol="0">
              <a:spAutoFit/>
            </a:bodyPr>
            <a:lstStyle/>
            <a:p>
              <a:r>
                <a:rPr lang="en-GB" sz="1600" dirty="0" smtClean="0">
                  <a:latin typeface="Arial" pitchFamily="34" charset="0"/>
                  <a:cs typeface="Arial" pitchFamily="34" charset="0"/>
                </a:rPr>
                <a:t>MTBE</a:t>
              </a:r>
              <a:endParaRPr lang="en-US" sz="1600" dirty="0">
                <a:latin typeface="Arial" pitchFamily="34" charset="0"/>
                <a:cs typeface="Arial" pitchFamily="34" charset="0"/>
              </a:endParaRPr>
            </a:p>
          </p:txBody>
        </p:sp>
        <p:sp>
          <p:nvSpPr>
            <p:cNvPr id="6" name="TextBox 5"/>
            <p:cNvSpPr txBox="1"/>
            <p:nvPr/>
          </p:nvSpPr>
          <p:spPr>
            <a:xfrm>
              <a:off x="2363300" y="4286256"/>
              <a:ext cx="1494320" cy="338554"/>
            </a:xfrm>
            <a:prstGeom prst="rect">
              <a:avLst/>
            </a:prstGeom>
            <a:solidFill>
              <a:schemeClr val="accent2">
                <a:lumMod val="60000"/>
                <a:lumOff val="40000"/>
              </a:schemeClr>
            </a:solidFill>
          </p:spPr>
          <p:txBody>
            <a:bodyPr wrap="none" rtlCol="0">
              <a:spAutoFit/>
            </a:bodyPr>
            <a:lstStyle/>
            <a:p>
              <a:r>
                <a:rPr lang="en-GB" sz="1600" dirty="0" err="1" smtClean="0">
                  <a:latin typeface="Arial" pitchFamily="34" charset="0"/>
                  <a:cs typeface="Arial" pitchFamily="34" charset="0"/>
                </a:rPr>
                <a:t>Hydrocracking</a:t>
              </a:r>
              <a:endParaRPr lang="en-US" sz="1600" dirty="0">
                <a:latin typeface="Arial" pitchFamily="34" charset="0"/>
                <a:cs typeface="Arial" pitchFamily="34" charset="0"/>
              </a:endParaRPr>
            </a:p>
          </p:txBody>
        </p:sp>
        <p:sp>
          <p:nvSpPr>
            <p:cNvPr id="7" name="TextBox 6"/>
            <p:cNvSpPr txBox="1"/>
            <p:nvPr/>
          </p:nvSpPr>
          <p:spPr>
            <a:xfrm>
              <a:off x="2928926" y="4929198"/>
              <a:ext cx="928694" cy="584775"/>
            </a:xfrm>
            <a:prstGeom prst="rect">
              <a:avLst/>
            </a:prstGeom>
            <a:solidFill>
              <a:schemeClr val="accent2">
                <a:lumMod val="60000"/>
                <a:lumOff val="40000"/>
              </a:schemeClr>
            </a:solidFill>
          </p:spPr>
          <p:txBody>
            <a:bodyPr wrap="square" rtlCol="0">
              <a:spAutoFit/>
            </a:bodyPr>
            <a:lstStyle/>
            <a:p>
              <a:pPr algn="ctr"/>
              <a:r>
                <a:rPr lang="en-GB" sz="1600" dirty="0" smtClean="0">
                  <a:latin typeface="Arial" pitchFamily="34" charset="0"/>
                  <a:cs typeface="Arial" pitchFamily="34" charset="0"/>
                </a:rPr>
                <a:t>Hydro-treating</a:t>
              </a:r>
              <a:endParaRPr lang="en-US" sz="1600" dirty="0">
                <a:latin typeface="Arial" pitchFamily="34" charset="0"/>
                <a:cs typeface="Arial" pitchFamily="34" charset="0"/>
              </a:endParaRPr>
            </a:p>
          </p:txBody>
        </p:sp>
        <p:sp>
          <p:nvSpPr>
            <p:cNvPr id="8" name="TextBox 7"/>
            <p:cNvSpPr txBox="1"/>
            <p:nvPr/>
          </p:nvSpPr>
          <p:spPr>
            <a:xfrm>
              <a:off x="2699931" y="5662214"/>
              <a:ext cx="821059" cy="338554"/>
            </a:xfrm>
            <a:prstGeom prst="rect">
              <a:avLst/>
            </a:prstGeom>
            <a:solidFill>
              <a:schemeClr val="accent2">
                <a:lumMod val="60000"/>
                <a:lumOff val="40000"/>
              </a:schemeClr>
            </a:solidFill>
          </p:spPr>
          <p:txBody>
            <a:bodyPr wrap="none" rtlCol="0">
              <a:spAutoFit/>
            </a:bodyPr>
            <a:lstStyle/>
            <a:p>
              <a:r>
                <a:rPr lang="en-GB" sz="1600" dirty="0" smtClean="0">
                  <a:latin typeface="Arial" pitchFamily="34" charset="0"/>
                  <a:cs typeface="Arial" pitchFamily="34" charset="0"/>
                </a:rPr>
                <a:t>Coking</a:t>
              </a:r>
              <a:endParaRPr lang="en-US" sz="1600" dirty="0">
                <a:latin typeface="Arial" pitchFamily="34" charset="0"/>
                <a:cs typeface="Arial" pitchFamily="34" charset="0"/>
              </a:endParaRPr>
            </a:p>
          </p:txBody>
        </p:sp>
        <p:sp>
          <p:nvSpPr>
            <p:cNvPr id="9" name="TextBox 8"/>
            <p:cNvSpPr txBox="1"/>
            <p:nvPr/>
          </p:nvSpPr>
          <p:spPr>
            <a:xfrm>
              <a:off x="4429124" y="5036919"/>
              <a:ext cx="2343398" cy="369332"/>
            </a:xfrm>
            <a:prstGeom prst="rect">
              <a:avLst/>
            </a:prstGeom>
            <a:solidFill>
              <a:schemeClr val="accent2">
                <a:lumMod val="60000"/>
                <a:lumOff val="40000"/>
              </a:schemeClr>
            </a:solidFill>
          </p:spPr>
          <p:txBody>
            <a:bodyPr wrap="none" rtlCol="0">
              <a:spAutoFit/>
            </a:bodyPr>
            <a:lstStyle/>
            <a:p>
              <a:r>
                <a:rPr lang="en-GB" dirty="0" smtClean="0"/>
                <a:t>Fluid Catalytic Cracking</a:t>
              </a:r>
              <a:endParaRPr lang="en-US" dirty="0"/>
            </a:p>
          </p:txBody>
        </p:sp>
        <p:sp>
          <p:nvSpPr>
            <p:cNvPr id="10" name="TextBox 9"/>
            <p:cNvSpPr txBox="1"/>
            <p:nvPr/>
          </p:nvSpPr>
          <p:spPr>
            <a:xfrm>
              <a:off x="5072066" y="4643446"/>
              <a:ext cx="1780744" cy="369332"/>
            </a:xfrm>
            <a:prstGeom prst="rect">
              <a:avLst/>
            </a:prstGeom>
            <a:solidFill>
              <a:schemeClr val="accent2">
                <a:lumMod val="60000"/>
                <a:lumOff val="40000"/>
              </a:schemeClr>
            </a:solidFill>
          </p:spPr>
          <p:txBody>
            <a:bodyPr wrap="none" rtlCol="0">
              <a:spAutoFit/>
            </a:bodyPr>
            <a:lstStyle/>
            <a:p>
              <a:r>
                <a:rPr lang="en-GB" dirty="0" smtClean="0"/>
                <a:t>Lubes processing</a:t>
              </a:r>
              <a:endParaRPr lang="en-US" dirty="0"/>
            </a:p>
          </p:txBody>
        </p:sp>
        <p:sp>
          <p:nvSpPr>
            <p:cNvPr id="11" name="TextBox 10"/>
            <p:cNvSpPr txBox="1"/>
            <p:nvPr/>
          </p:nvSpPr>
          <p:spPr>
            <a:xfrm>
              <a:off x="712089" y="2101155"/>
              <a:ext cx="430887" cy="2613729"/>
            </a:xfrm>
            <a:prstGeom prst="rect">
              <a:avLst/>
            </a:prstGeom>
            <a:solidFill>
              <a:schemeClr val="accent2">
                <a:lumMod val="60000"/>
                <a:lumOff val="40000"/>
              </a:schemeClr>
            </a:solidFill>
          </p:spPr>
          <p:txBody>
            <a:bodyPr vert="vert270" wrap="none" rtlCol="0">
              <a:spAutoFit/>
            </a:bodyPr>
            <a:lstStyle/>
            <a:p>
              <a:r>
                <a:rPr lang="en-GB" sz="1600" dirty="0" smtClean="0">
                  <a:latin typeface="Arial" pitchFamily="34" charset="0"/>
                  <a:cs typeface="Arial" pitchFamily="34" charset="0"/>
                </a:rPr>
                <a:t>   Atmospheric Distillation    </a:t>
              </a:r>
              <a:endParaRPr lang="en-US" sz="1600" dirty="0">
                <a:latin typeface="Arial" pitchFamily="34" charset="0"/>
                <a:cs typeface="Arial" pitchFamily="34" charset="0"/>
              </a:endParaRPr>
            </a:p>
          </p:txBody>
        </p:sp>
        <p:sp>
          <p:nvSpPr>
            <p:cNvPr id="12" name="TextBox 11"/>
            <p:cNvSpPr txBox="1"/>
            <p:nvPr/>
          </p:nvSpPr>
          <p:spPr>
            <a:xfrm>
              <a:off x="1214414" y="4682900"/>
              <a:ext cx="430887" cy="1817934"/>
            </a:xfrm>
            <a:prstGeom prst="rect">
              <a:avLst/>
            </a:prstGeom>
            <a:solidFill>
              <a:schemeClr val="accent2">
                <a:lumMod val="60000"/>
                <a:lumOff val="40000"/>
              </a:schemeClr>
            </a:solidFill>
          </p:spPr>
          <p:txBody>
            <a:bodyPr vert="vert270" wrap="none" rtlCol="0">
              <a:spAutoFit/>
            </a:bodyPr>
            <a:lstStyle/>
            <a:p>
              <a:r>
                <a:rPr lang="en-GB" sz="1600" dirty="0" smtClean="0">
                  <a:latin typeface="Arial" pitchFamily="34" charset="0"/>
                  <a:cs typeface="Arial" pitchFamily="34" charset="0"/>
                </a:rPr>
                <a:t>Vacuum Distillation</a:t>
              </a:r>
              <a:endParaRPr lang="en-US" sz="1600" dirty="0">
                <a:latin typeface="Arial" pitchFamily="34" charset="0"/>
                <a:cs typeface="Arial" pitchFamily="34" charset="0"/>
              </a:endParaRPr>
            </a:p>
          </p:txBody>
        </p:sp>
        <p:sp>
          <p:nvSpPr>
            <p:cNvPr id="13" name="TextBox 12"/>
            <p:cNvSpPr txBox="1"/>
            <p:nvPr/>
          </p:nvSpPr>
          <p:spPr>
            <a:xfrm>
              <a:off x="4357686" y="2152434"/>
              <a:ext cx="1059906" cy="338554"/>
            </a:xfrm>
            <a:prstGeom prst="rect">
              <a:avLst/>
            </a:prstGeom>
            <a:solidFill>
              <a:schemeClr val="accent2">
                <a:lumMod val="60000"/>
                <a:lumOff val="40000"/>
              </a:schemeClr>
            </a:solidFill>
          </p:spPr>
          <p:txBody>
            <a:bodyPr wrap="none" rtlCol="0">
              <a:spAutoFit/>
            </a:bodyPr>
            <a:lstStyle/>
            <a:p>
              <a:r>
                <a:rPr lang="en-GB" sz="1600" dirty="0" smtClean="0">
                  <a:latin typeface="Arial" pitchFamily="34" charset="0"/>
                  <a:cs typeface="Arial" pitchFamily="34" charset="0"/>
                </a:rPr>
                <a:t>Alkylation</a:t>
              </a:r>
              <a:endParaRPr lang="en-US" sz="1600" dirty="0">
                <a:latin typeface="Arial" pitchFamily="34" charset="0"/>
                <a:cs typeface="Arial" pitchFamily="34" charset="0"/>
              </a:endParaRPr>
            </a:p>
          </p:txBody>
        </p:sp>
        <p:sp>
          <p:nvSpPr>
            <p:cNvPr id="14" name="TextBox 13"/>
            <p:cNvSpPr txBox="1"/>
            <p:nvPr/>
          </p:nvSpPr>
          <p:spPr>
            <a:xfrm>
              <a:off x="4286248" y="2857496"/>
              <a:ext cx="1973617" cy="338554"/>
            </a:xfrm>
            <a:prstGeom prst="rect">
              <a:avLst/>
            </a:prstGeom>
            <a:solidFill>
              <a:schemeClr val="accent2">
                <a:lumMod val="60000"/>
                <a:lumOff val="40000"/>
              </a:schemeClr>
            </a:solidFill>
          </p:spPr>
          <p:txBody>
            <a:bodyPr wrap="none" rtlCol="0">
              <a:spAutoFit/>
            </a:bodyPr>
            <a:lstStyle/>
            <a:p>
              <a:r>
                <a:rPr lang="en-GB" sz="1600" dirty="0" smtClean="0">
                  <a:latin typeface="Arial" pitchFamily="34" charset="0"/>
                  <a:cs typeface="Arial" pitchFamily="34" charset="0"/>
                </a:rPr>
                <a:t>Catalytic Reforming</a:t>
              </a:r>
              <a:endParaRPr lang="en-US" sz="1600" dirty="0">
                <a:latin typeface="Arial" pitchFamily="34" charset="0"/>
                <a:cs typeface="Arial" pitchFamily="34" charset="0"/>
              </a:endParaRPr>
            </a:p>
          </p:txBody>
        </p:sp>
        <p:sp>
          <p:nvSpPr>
            <p:cNvPr id="15" name="TextBox 14"/>
            <p:cNvSpPr txBox="1"/>
            <p:nvPr/>
          </p:nvSpPr>
          <p:spPr>
            <a:xfrm>
              <a:off x="7378108" y="1051780"/>
              <a:ext cx="1188146" cy="338554"/>
            </a:xfrm>
            <a:prstGeom prst="rect">
              <a:avLst/>
            </a:prstGeom>
            <a:noFill/>
          </p:spPr>
          <p:txBody>
            <a:bodyPr wrap="none" rtlCol="0">
              <a:spAutoFit/>
            </a:bodyPr>
            <a:lstStyle/>
            <a:p>
              <a:r>
                <a:rPr lang="en-GB" sz="1600" dirty="0" smtClean="0">
                  <a:latin typeface="Arial" pitchFamily="34" charset="0"/>
                  <a:cs typeface="Arial" pitchFamily="34" charset="0"/>
                </a:rPr>
                <a:t>Burner fuel</a:t>
              </a:r>
              <a:endParaRPr lang="en-US" sz="1600" dirty="0">
                <a:latin typeface="Arial" pitchFamily="34" charset="0"/>
                <a:cs typeface="Arial" pitchFamily="34" charset="0"/>
              </a:endParaRPr>
            </a:p>
          </p:txBody>
        </p:sp>
        <p:sp>
          <p:nvSpPr>
            <p:cNvPr id="16" name="TextBox 15"/>
            <p:cNvSpPr txBox="1"/>
            <p:nvPr/>
          </p:nvSpPr>
          <p:spPr>
            <a:xfrm>
              <a:off x="7378108" y="1285860"/>
              <a:ext cx="595035" cy="338554"/>
            </a:xfrm>
            <a:prstGeom prst="rect">
              <a:avLst/>
            </a:prstGeom>
            <a:noFill/>
          </p:spPr>
          <p:txBody>
            <a:bodyPr wrap="none" rtlCol="0">
              <a:spAutoFit/>
            </a:bodyPr>
            <a:lstStyle/>
            <a:p>
              <a:r>
                <a:rPr lang="en-GB" sz="1600" dirty="0" smtClean="0">
                  <a:latin typeface="Arial" pitchFamily="34" charset="0"/>
                  <a:cs typeface="Arial" pitchFamily="34" charset="0"/>
                </a:rPr>
                <a:t>LPG</a:t>
              </a:r>
              <a:endParaRPr lang="en-US" sz="1600" dirty="0">
                <a:latin typeface="Arial" pitchFamily="34" charset="0"/>
                <a:cs typeface="Arial" pitchFamily="34" charset="0"/>
              </a:endParaRPr>
            </a:p>
          </p:txBody>
        </p:sp>
        <p:sp>
          <p:nvSpPr>
            <p:cNvPr id="17" name="TextBox 16"/>
            <p:cNvSpPr txBox="1"/>
            <p:nvPr/>
          </p:nvSpPr>
          <p:spPr>
            <a:xfrm>
              <a:off x="7378108" y="1571612"/>
              <a:ext cx="1585690" cy="584775"/>
            </a:xfrm>
            <a:prstGeom prst="rect">
              <a:avLst/>
            </a:prstGeom>
            <a:noFill/>
          </p:spPr>
          <p:txBody>
            <a:bodyPr wrap="none" rtlCol="0">
              <a:spAutoFit/>
            </a:bodyPr>
            <a:lstStyle/>
            <a:p>
              <a:r>
                <a:rPr lang="en-GB" sz="1600" dirty="0" smtClean="0">
                  <a:latin typeface="Arial" pitchFamily="34" charset="0"/>
                  <a:cs typeface="Arial" pitchFamily="34" charset="0"/>
                </a:rPr>
                <a:t>Petrochemicals</a:t>
              </a:r>
            </a:p>
            <a:p>
              <a:r>
                <a:rPr lang="en-GB" sz="1600" dirty="0" smtClean="0">
                  <a:latin typeface="Arial" pitchFamily="34" charset="0"/>
                  <a:cs typeface="Arial" pitchFamily="34" charset="0"/>
                </a:rPr>
                <a:t>(Plastics/Fibres</a:t>
              </a:r>
              <a:endParaRPr lang="en-US" sz="1600" dirty="0">
                <a:latin typeface="Arial" pitchFamily="34" charset="0"/>
                <a:cs typeface="Arial" pitchFamily="34" charset="0"/>
              </a:endParaRPr>
            </a:p>
          </p:txBody>
        </p:sp>
        <p:sp>
          <p:nvSpPr>
            <p:cNvPr id="18" name="TextBox 17"/>
            <p:cNvSpPr txBox="1"/>
            <p:nvPr/>
          </p:nvSpPr>
          <p:spPr>
            <a:xfrm>
              <a:off x="7429520" y="2500306"/>
              <a:ext cx="992579" cy="338554"/>
            </a:xfrm>
            <a:prstGeom prst="rect">
              <a:avLst/>
            </a:prstGeom>
            <a:noFill/>
          </p:spPr>
          <p:txBody>
            <a:bodyPr wrap="none" rtlCol="0">
              <a:spAutoFit/>
            </a:bodyPr>
            <a:lstStyle/>
            <a:p>
              <a:r>
                <a:rPr lang="en-GB" sz="1600" dirty="0" smtClean="0">
                  <a:latin typeface="Arial" pitchFamily="34" charset="0"/>
                  <a:cs typeface="Arial" pitchFamily="34" charset="0"/>
                </a:rPr>
                <a:t>Gasoline</a:t>
              </a:r>
              <a:endParaRPr lang="en-US" sz="1600" dirty="0">
                <a:latin typeface="Arial" pitchFamily="34" charset="0"/>
                <a:cs typeface="Arial" pitchFamily="34" charset="0"/>
              </a:endParaRPr>
            </a:p>
          </p:txBody>
        </p:sp>
        <p:sp>
          <p:nvSpPr>
            <p:cNvPr id="19" name="TextBox 18"/>
            <p:cNvSpPr txBox="1"/>
            <p:nvPr/>
          </p:nvSpPr>
          <p:spPr>
            <a:xfrm>
              <a:off x="7378108" y="3532204"/>
              <a:ext cx="1393330" cy="338554"/>
            </a:xfrm>
            <a:prstGeom prst="rect">
              <a:avLst/>
            </a:prstGeom>
            <a:noFill/>
          </p:spPr>
          <p:txBody>
            <a:bodyPr wrap="none" rtlCol="0">
              <a:spAutoFit/>
            </a:bodyPr>
            <a:lstStyle/>
            <a:p>
              <a:r>
                <a:rPr lang="en-GB" sz="1600" dirty="0" smtClean="0">
                  <a:latin typeface="Arial" pitchFamily="34" charset="0"/>
                  <a:cs typeface="Arial" pitchFamily="34" charset="0"/>
                </a:rPr>
                <a:t>Jet/Kerosene</a:t>
              </a:r>
              <a:endParaRPr lang="en-US" sz="1600" dirty="0">
                <a:latin typeface="Arial" pitchFamily="34" charset="0"/>
                <a:cs typeface="Arial" pitchFamily="34" charset="0"/>
              </a:endParaRPr>
            </a:p>
          </p:txBody>
        </p:sp>
        <p:sp>
          <p:nvSpPr>
            <p:cNvPr id="20" name="TextBox 19"/>
            <p:cNvSpPr txBox="1"/>
            <p:nvPr/>
          </p:nvSpPr>
          <p:spPr>
            <a:xfrm>
              <a:off x="7378108" y="3772919"/>
              <a:ext cx="1197764" cy="584775"/>
            </a:xfrm>
            <a:prstGeom prst="rect">
              <a:avLst/>
            </a:prstGeom>
            <a:noFill/>
          </p:spPr>
          <p:txBody>
            <a:bodyPr wrap="none" rtlCol="0">
              <a:spAutoFit/>
            </a:bodyPr>
            <a:lstStyle/>
            <a:p>
              <a:r>
                <a:rPr lang="en-GB" sz="1600" dirty="0" smtClean="0">
                  <a:latin typeface="Arial" pitchFamily="34" charset="0"/>
                  <a:cs typeface="Arial" pitchFamily="34" charset="0"/>
                </a:rPr>
                <a:t>Diesel</a:t>
              </a:r>
            </a:p>
            <a:p>
              <a:r>
                <a:rPr lang="en-GB" sz="1600" dirty="0" smtClean="0">
                  <a:latin typeface="Arial" pitchFamily="34" charset="0"/>
                  <a:cs typeface="Arial" pitchFamily="34" charset="0"/>
                </a:rPr>
                <a:t>Heating Oil</a:t>
              </a:r>
              <a:endParaRPr lang="en-US" sz="1600" dirty="0">
                <a:latin typeface="Arial" pitchFamily="34" charset="0"/>
                <a:cs typeface="Arial" pitchFamily="34" charset="0"/>
              </a:endParaRPr>
            </a:p>
          </p:txBody>
        </p:sp>
        <p:sp>
          <p:nvSpPr>
            <p:cNvPr id="21" name="TextBox 20"/>
            <p:cNvSpPr txBox="1"/>
            <p:nvPr/>
          </p:nvSpPr>
          <p:spPr>
            <a:xfrm>
              <a:off x="7378108" y="4658835"/>
              <a:ext cx="1130438" cy="338554"/>
            </a:xfrm>
            <a:prstGeom prst="rect">
              <a:avLst/>
            </a:prstGeom>
            <a:noFill/>
          </p:spPr>
          <p:txBody>
            <a:bodyPr wrap="none" rtlCol="0">
              <a:spAutoFit/>
            </a:bodyPr>
            <a:lstStyle/>
            <a:p>
              <a:r>
                <a:rPr lang="en-GB" sz="1600" dirty="0" smtClean="0">
                  <a:latin typeface="Arial" pitchFamily="34" charset="0"/>
                  <a:cs typeface="Arial" pitchFamily="34" charset="0"/>
                </a:rPr>
                <a:t>Lubricants</a:t>
              </a:r>
              <a:endParaRPr lang="en-US" sz="1600" dirty="0">
                <a:latin typeface="Arial" pitchFamily="34" charset="0"/>
                <a:cs typeface="Arial" pitchFamily="34" charset="0"/>
              </a:endParaRPr>
            </a:p>
          </p:txBody>
        </p:sp>
        <p:sp>
          <p:nvSpPr>
            <p:cNvPr id="22" name="TextBox 21"/>
            <p:cNvSpPr txBox="1"/>
            <p:nvPr/>
          </p:nvSpPr>
          <p:spPr>
            <a:xfrm>
              <a:off x="7378108" y="5662214"/>
              <a:ext cx="1654620" cy="338554"/>
            </a:xfrm>
            <a:prstGeom prst="rect">
              <a:avLst/>
            </a:prstGeom>
            <a:noFill/>
          </p:spPr>
          <p:txBody>
            <a:bodyPr wrap="none" rtlCol="0">
              <a:spAutoFit/>
            </a:bodyPr>
            <a:lstStyle/>
            <a:p>
              <a:r>
                <a:rPr lang="en-GB" sz="1600" dirty="0" smtClean="0">
                  <a:latin typeface="Arial" pitchFamily="34" charset="0"/>
                  <a:cs typeface="Arial" pitchFamily="34" charset="0"/>
                </a:rPr>
                <a:t>Petroleum Coke</a:t>
              </a:r>
              <a:endParaRPr lang="en-US" sz="1600" dirty="0">
                <a:latin typeface="Arial" pitchFamily="34" charset="0"/>
                <a:cs typeface="Arial" pitchFamily="34" charset="0"/>
              </a:endParaRPr>
            </a:p>
          </p:txBody>
        </p:sp>
        <p:sp>
          <p:nvSpPr>
            <p:cNvPr id="23" name="TextBox 22"/>
            <p:cNvSpPr txBox="1"/>
            <p:nvPr/>
          </p:nvSpPr>
          <p:spPr>
            <a:xfrm>
              <a:off x="7378108" y="5955589"/>
              <a:ext cx="1837362" cy="830997"/>
            </a:xfrm>
            <a:prstGeom prst="rect">
              <a:avLst/>
            </a:prstGeom>
            <a:noFill/>
          </p:spPr>
          <p:txBody>
            <a:bodyPr wrap="none" rtlCol="0">
              <a:spAutoFit/>
            </a:bodyPr>
            <a:lstStyle/>
            <a:p>
              <a:r>
                <a:rPr lang="en-GB" sz="1600" dirty="0" smtClean="0">
                  <a:latin typeface="Arial" pitchFamily="34" charset="0"/>
                  <a:cs typeface="Arial" pitchFamily="34" charset="0"/>
                </a:rPr>
                <a:t>Asphalt</a:t>
              </a:r>
            </a:p>
            <a:p>
              <a:r>
                <a:rPr lang="en-GB" sz="1600" dirty="0" smtClean="0">
                  <a:latin typeface="Arial" pitchFamily="34" charset="0"/>
                  <a:cs typeface="Arial" pitchFamily="34" charset="0"/>
                </a:rPr>
                <a:t>Power Generation</a:t>
              </a:r>
            </a:p>
            <a:p>
              <a:r>
                <a:rPr lang="en-GB" sz="1600" dirty="0" smtClean="0">
                  <a:latin typeface="Arial" pitchFamily="34" charset="0"/>
                  <a:cs typeface="Arial" pitchFamily="34" charset="0"/>
                </a:rPr>
                <a:t>&amp; Marine Fuel</a:t>
              </a:r>
              <a:endParaRPr lang="en-US" sz="1600" dirty="0">
                <a:latin typeface="Arial" pitchFamily="34" charset="0"/>
                <a:cs typeface="Arial" pitchFamily="34" charset="0"/>
              </a:endParaRPr>
            </a:p>
          </p:txBody>
        </p:sp>
        <p:sp>
          <p:nvSpPr>
            <p:cNvPr id="24" name="TextBox 23"/>
            <p:cNvSpPr txBox="1"/>
            <p:nvPr/>
          </p:nvSpPr>
          <p:spPr>
            <a:xfrm>
              <a:off x="71406" y="2929042"/>
              <a:ext cx="430887" cy="957955"/>
            </a:xfrm>
            <a:prstGeom prst="rect">
              <a:avLst/>
            </a:prstGeom>
            <a:noFill/>
          </p:spPr>
          <p:txBody>
            <a:bodyPr vert="vert270" wrap="none" rtlCol="0">
              <a:spAutoFit/>
            </a:bodyPr>
            <a:lstStyle/>
            <a:p>
              <a:r>
                <a:rPr lang="en-GB" sz="1600" dirty="0" smtClean="0">
                  <a:latin typeface="Arial" pitchFamily="34" charset="0"/>
                  <a:cs typeface="Arial" pitchFamily="34" charset="0"/>
                </a:rPr>
                <a:t>Crude</a:t>
              </a:r>
              <a:r>
                <a:rPr lang="en-US" sz="1600" dirty="0" smtClean="0">
                  <a:latin typeface="Arial" pitchFamily="34" charset="0"/>
                  <a:cs typeface="Arial" pitchFamily="34" charset="0"/>
                </a:rPr>
                <a:t> Oil</a:t>
              </a:r>
              <a:endParaRPr lang="en-GB" sz="1600" dirty="0" smtClean="0">
                <a:latin typeface="Arial" pitchFamily="34" charset="0"/>
                <a:cs typeface="Arial" pitchFamily="34" charset="0"/>
              </a:endParaRPr>
            </a:p>
          </p:txBody>
        </p:sp>
        <p:cxnSp>
          <p:nvCxnSpPr>
            <p:cNvPr id="26" name="Straight Arrow Connector 25"/>
            <p:cNvCxnSpPr>
              <a:stCxn id="24" idx="3"/>
              <a:endCxn id="11" idx="1"/>
            </p:cNvCxnSpPr>
            <p:nvPr/>
          </p:nvCxnSpPr>
          <p:spPr>
            <a:xfrm>
              <a:off x="502293" y="3408020"/>
              <a:ext cx="2097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Shape 28"/>
            <p:cNvCxnSpPr>
              <a:stCxn id="11" idx="0"/>
              <a:endCxn id="3" idx="1"/>
            </p:cNvCxnSpPr>
            <p:nvPr/>
          </p:nvCxnSpPr>
          <p:spPr>
            <a:xfrm rot="5400000" flipH="1" flipV="1">
              <a:off x="1328916" y="819676"/>
              <a:ext cx="880097" cy="168286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 idx="3"/>
              <a:endCxn id="13" idx="1"/>
            </p:cNvCxnSpPr>
            <p:nvPr/>
          </p:nvCxnSpPr>
          <p:spPr>
            <a:xfrm>
              <a:off x="3487326" y="2321711"/>
              <a:ext cx="87036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 idx="2"/>
              <a:endCxn id="4" idx="0"/>
            </p:cNvCxnSpPr>
            <p:nvPr/>
          </p:nvCxnSpPr>
          <p:spPr>
            <a:xfrm rot="5400000">
              <a:off x="2790967" y="1832939"/>
              <a:ext cx="638989" cy="1"/>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 idx="3"/>
              <a:endCxn id="15" idx="1"/>
            </p:cNvCxnSpPr>
            <p:nvPr/>
          </p:nvCxnSpPr>
          <p:spPr>
            <a:xfrm flipV="1">
              <a:off x="3610526" y="1221057"/>
              <a:ext cx="3767582"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 idx="3"/>
              <a:endCxn id="16" idx="1"/>
            </p:cNvCxnSpPr>
            <p:nvPr/>
          </p:nvCxnSpPr>
          <p:spPr>
            <a:xfrm>
              <a:off x="3610526" y="1221058"/>
              <a:ext cx="3767582" cy="23407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571604" y="4792393"/>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571868" y="267890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286644" y="1785926"/>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286644" y="2071678"/>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286644" y="2991054"/>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714612" y="3786190"/>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71538" y="264318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071538" y="442913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286644" y="2678901"/>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714612" y="264318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00100" y="3786190"/>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11" idx="3"/>
              <a:endCxn id="5" idx="1"/>
            </p:cNvCxnSpPr>
            <p:nvPr/>
          </p:nvCxnSpPr>
          <p:spPr>
            <a:xfrm flipV="1">
              <a:off x="1142976" y="3408019"/>
              <a:ext cx="1571636" cy="1"/>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3"/>
              <a:endCxn id="6" idx="1"/>
            </p:cNvCxnSpPr>
            <p:nvPr/>
          </p:nvCxnSpPr>
          <p:spPr>
            <a:xfrm flipV="1">
              <a:off x="1142976" y="4455533"/>
              <a:ext cx="1220324" cy="931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1" idx="3"/>
              <a:endCxn id="54" idx="1"/>
            </p:cNvCxnSpPr>
            <p:nvPr/>
          </p:nvCxnSpPr>
          <p:spPr>
            <a:xfrm>
              <a:off x="1142976" y="2678901"/>
              <a:ext cx="1571636"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428728" y="2357430"/>
              <a:ext cx="845103" cy="338554"/>
            </a:xfrm>
            <a:prstGeom prst="rect">
              <a:avLst/>
            </a:prstGeom>
            <a:noFill/>
          </p:spPr>
          <p:txBody>
            <a:bodyPr wrap="none" rtlCol="0">
              <a:spAutoFit/>
            </a:bodyPr>
            <a:lstStyle/>
            <a:p>
              <a:r>
                <a:rPr lang="en-GB" sz="1600" dirty="0" err="1" smtClean="0">
                  <a:latin typeface="Arial" pitchFamily="34" charset="0"/>
                  <a:cs typeface="Arial" pitchFamily="34" charset="0"/>
                </a:rPr>
                <a:t>Naptha</a:t>
              </a:r>
              <a:endParaRPr lang="en-US" sz="1600" dirty="0">
                <a:latin typeface="Arial" pitchFamily="34" charset="0"/>
                <a:cs typeface="Arial" pitchFamily="34" charset="0"/>
              </a:endParaRPr>
            </a:p>
          </p:txBody>
        </p:sp>
        <p:sp>
          <p:nvSpPr>
            <p:cNvPr id="69" name="TextBox 68"/>
            <p:cNvSpPr txBox="1"/>
            <p:nvPr/>
          </p:nvSpPr>
          <p:spPr>
            <a:xfrm>
              <a:off x="1214414" y="3071810"/>
              <a:ext cx="1393330" cy="338554"/>
            </a:xfrm>
            <a:prstGeom prst="rect">
              <a:avLst/>
            </a:prstGeom>
            <a:noFill/>
          </p:spPr>
          <p:txBody>
            <a:bodyPr wrap="none" rtlCol="0">
              <a:spAutoFit/>
            </a:bodyPr>
            <a:lstStyle/>
            <a:p>
              <a:r>
                <a:rPr lang="en-GB" sz="1600" dirty="0" smtClean="0">
                  <a:latin typeface="Arial" pitchFamily="34" charset="0"/>
                  <a:cs typeface="Arial" pitchFamily="34" charset="0"/>
                </a:rPr>
                <a:t>Jet/Kerosene</a:t>
              </a:r>
              <a:endParaRPr lang="en-US" sz="1600" dirty="0">
                <a:latin typeface="Arial" pitchFamily="34" charset="0"/>
                <a:cs typeface="Arial" pitchFamily="34" charset="0"/>
              </a:endParaRPr>
            </a:p>
          </p:txBody>
        </p:sp>
        <p:sp>
          <p:nvSpPr>
            <p:cNvPr id="70" name="TextBox 69"/>
            <p:cNvSpPr txBox="1"/>
            <p:nvPr/>
          </p:nvSpPr>
          <p:spPr>
            <a:xfrm>
              <a:off x="1357290" y="3500438"/>
              <a:ext cx="753732" cy="369332"/>
            </a:xfrm>
            <a:prstGeom prst="rect">
              <a:avLst/>
            </a:prstGeom>
            <a:noFill/>
          </p:spPr>
          <p:txBody>
            <a:bodyPr wrap="none" rtlCol="0">
              <a:spAutoFit/>
            </a:bodyPr>
            <a:lstStyle/>
            <a:p>
              <a:r>
                <a:rPr lang="en-GB" dirty="0" smtClean="0"/>
                <a:t>Diesel</a:t>
              </a:r>
              <a:endParaRPr lang="en-US" dirty="0"/>
            </a:p>
          </p:txBody>
        </p:sp>
        <p:cxnSp>
          <p:nvCxnSpPr>
            <p:cNvPr id="72" name="Straight Arrow Connector 71"/>
            <p:cNvCxnSpPr>
              <a:stCxn id="44" idx="3"/>
              <a:endCxn id="10" idx="1"/>
            </p:cNvCxnSpPr>
            <p:nvPr/>
          </p:nvCxnSpPr>
          <p:spPr>
            <a:xfrm>
              <a:off x="1643042" y="4828112"/>
              <a:ext cx="3429024"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hape 75"/>
            <p:cNvCxnSpPr>
              <a:stCxn id="12" idx="2"/>
              <a:endCxn id="8" idx="1"/>
            </p:cNvCxnSpPr>
            <p:nvPr/>
          </p:nvCxnSpPr>
          <p:spPr>
            <a:xfrm rot="5400000" flipH="1" flipV="1">
              <a:off x="1730222" y="5531126"/>
              <a:ext cx="669343" cy="1270073"/>
            </a:xfrm>
            <a:prstGeom prst="bentConnector4">
              <a:avLst>
                <a:gd name="adj1" fmla="val -34153"/>
                <a:gd name="adj2" fmla="val 58482"/>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 idx="3"/>
              <a:endCxn id="22" idx="1"/>
            </p:cNvCxnSpPr>
            <p:nvPr/>
          </p:nvCxnSpPr>
          <p:spPr>
            <a:xfrm>
              <a:off x="3520990" y="5831491"/>
              <a:ext cx="3857118"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 idx="3"/>
              <a:endCxn id="9" idx="1"/>
            </p:cNvCxnSpPr>
            <p:nvPr/>
          </p:nvCxnSpPr>
          <p:spPr>
            <a:xfrm flipV="1">
              <a:off x="3857620" y="5221585"/>
              <a:ext cx="571504" cy="1"/>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7286644" y="1714488"/>
              <a:ext cx="45719"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286644" y="2285992"/>
              <a:ext cx="45719"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a:stCxn id="45" idx="3"/>
            </p:cNvCxnSpPr>
            <p:nvPr/>
          </p:nvCxnSpPr>
          <p:spPr>
            <a:xfrm>
              <a:off x="3643306" y="2714620"/>
              <a:ext cx="3643338"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5" idx="3"/>
              <a:endCxn id="14" idx="1"/>
            </p:cNvCxnSpPr>
            <p:nvPr/>
          </p:nvCxnSpPr>
          <p:spPr>
            <a:xfrm>
              <a:off x="3643306" y="2714620"/>
              <a:ext cx="642942" cy="312153"/>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4" idx="3"/>
              <a:endCxn id="49" idx="1"/>
            </p:cNvCxnSpPr>
            <p:nvPr/>
          </p:nvCxnSpPr>
          <p:spPr>
            <a:xfrm>
              <a:off x="6259865" y="3026773"/>
              <a:ext cx="1026779"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4" idx="3"/>
              <a:endCxn id="48" idx="1"/>
            </p:cNvCxnSpPr>
            <p:nvPr/>
          </p:nvCxnSpPr>
          <p:spPr>
            <a:xfrm flipV="1">
              <a:off x="6259865" y="2107397"/>
              <a:ext cx="1026779" cy="91937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3"/>
              <a:endCxn id="47" idx="1"/>
            </p:cNvCxnSpPr>
            <p:nvPr/>
          </p:nvCxnSpPr>
          <p:spPr>
            <a:xfrm>
              <a:off x="3610526" y="1221058"/>
              <a:ext cx="3676118" cy="600587"/>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6" idx="3"/>
              <a:endCxn id="14" idx="1"/>
            </p:cNvCxnSpPr>
            <p:nvPr/>
          </p:nvCxnSpPr>
          <p:spPr>
            <a:xfrm flipV="1">
              <a:off x="3857620" y="3026773"/>
              <a:ext cx="428628" cy="1428760"/>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1571604" y="5185866"/>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7286644" y="335756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571868" y="4000504"/>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7286644" y="3214686"/>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7286644" y="2500306"/>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7286644" y="2285992"/>
              <a:ext cx="71438" cy="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a:stCxn id="13" idx="3"/>
              <a:endCxn id="105" idx="1"/>
            </p:cNvCxnSpPr>
            <p:nvPr/>
          </p:nvCxnSpPr>
          <p:spPr>
            <a:xfrm>
              <a:off x="5417592" y="2321711"/>
              <a:ext cx="1869052"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4" idx="3"/>
              <a:endCxn id="104" idx="1"/>
            </p:cNvCxnSpPr>
            <p:nvPr/>
          </p:nvCxnSpPr>
          <p:spPr>
            <a:xfrm>
              <a:off x="3487326" y="2321711"/>
              <a:ext cx="3799318" cy="214314"/>
            </a:xfrm>
            <a:prstGeom prst="bentConnector3">
              <a:avLst>
                <a:gd name="adj1" fmla="val 8133"/>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6" idx="3"/>
              <a:endCxn id="103" idx="1"/>
            </p:cNvCxnSpPr>
            <p:nvPr/>
          </p:nvCxnSpPr>
          <p:spPr>
            <a:xfrm flipV="1">
              <a:off x="3857620" y="3250405"/>
              <a:ext cx="3429024" cy="1205128"/>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5" idx="3"/>
              <a:endCxn id="19" idx="1"/>
            </p:cNvCxnSpPr>
            <p:nvPr/>
          </p:nvCxnSpPr>
          <p:spPr>
            <a:xfrm>
              <a:off x="3643306" y="3408019"/>
              <a:ext cx="3734802" cy="293462"/>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3571868" y="4011729"/>
              <a:ext cx="3857651" cy="11223"/>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0" idx="3"/>
              <a:endCxn id="21" idx="1"/>
            </p:cNvCxnSpPr>
            <p:nvPr/>
          </p:nvCxnSpPr>
          <p:spPr>
            <a:xfrm>
              <a:off x="6852810" y="4828112"/>
              <a:ext cx="525298" cy="1588"/>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9" idx="3"/>
              <a:endCxn id="101" idx="1"/>
            </p:cNvCxnSpPr>
            <p:nvPr/>
          </p:nvCxnSpPr>
          <p:spPr>
            <a:xfrm flipV="1">
              <a:off x="6772522" y="3393281"/>
              <a:ext cx="514122" cy="1828304"/>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2" name="Shape 131"/>
            <p:cNvCxnSpPr>
              <a:stCxn id="8" idx="2"/>
            </p:cNvCxnSpPr>
            <p:nvPr/>
          </p:nvCxnSpPr>
          <p:spPr>
            <a:xfrm rot="16200000" flipH="1">
              <a:off x="5117796" y="3993432"/>
              <a:ext cx="232950" cy="4247621"/>
            </a:xfrm>
            <a:prstGeom prst="bentConnector2">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6" name="Shape 135"/>
            <p:cNvCxnSpPr>
              <a:stCxn id="12" idx="2"/>
            </p:cNvCxnSpPr>
            <p:nvPr/>
          </p:nvCxnSpPr>
          <p:spPr>
            <a:xfrm rot="16200000" flipH="1">
              <a:off x="4359380" y="3571311"/>
              <a:ext cx="1588" cy="5859045"/>
            </a:xfrm>
            <a:prstGeom prst="bentConnector4">
              <a:avLst>
                <a:gd name="adj1" fmla="val 7797547"/>
                <a:gd name="adj2" fmla="val 51839"/>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8" idx="3"/>
              <a:endCxn id="9" idx="1"/>
            </p:cNvCxnSpPr>
            <p:nvPr/>
          </p:nvCxnSpPr>
          <p:spPr>
            <a:xfrm flipV="1">
              <a:off x="3520990" y="5221585"/>
              <a:ext cx="908134" cy="609906"/>
            </a:xfrm>
            <a:prstGeom prst="bentConnector3">
              <a:avLst>
                <a:gd name="adj1" fmla="val 50000"/>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1" name="Shape 140"/>
            <p:cNvCxnSpPr>
              <a:stCxn id="11" idx="2"/>
              <a:endCxn id="12" idx="1"/>
            </p:cNvCxnSpPr>
            <p:nvPr/>
          </p:nvCxnSpPr>
          <p:spPr>
            <a:xfrm rot="16200000" flipH="1">
              <a:off x="632482" y="5009934"/>
              <a:ext cx="876983" cy="286881"/>
            </a:xfrm>
            <a:prstGeom prst="bentConnector2">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571604" y="4929198"/>
              <a:ext cx="1428760" cy="307777"/>
            </a:xfrm>
            <a:prstGeom prst="rect">
              <a:avLst/>
            </a:prstGeom>
            <a:noFill/>
          </p:spPr>
          <p:txBody>
            <a:bodyPr wrap="square" rtlCol="0">
              <a:spAutoFit/>
            </a:bodyPr>
            <a:lstStyle/>
            <a:p>
              <a:pPr algn="ctr"/>
              <a:r>
                <a:rPr lang="en-GB" sz="1400" dirty="0" smtClean="0">
                  <a:latin typeface="Arial" pitchFamily="34" charset="0"/>
                  <a:cs typeface="Arial" pitchFamily="34" charset="0"/>
                </a:rPr>
                <a:t>Vacuum gas oil</a:t>
              </a:r>
              <a:endParaRPr lang="en-US" sz="1400" dirty="0">
                <a:latin typeface="Arial" pitchFamily="34" charset="0"/>
                <a:cs typeface="Arial" pitchFamily="34" charset="0"/>
              </a:endParaRPr>
            </a:p>
          </p:txBody>
        </p:sp>
        <p:sp>
          <p:nvSpPr>
            <p:cNvPr id="143" name="TextBox 142"/>
            <p:cNvSpPr txBox="1"/>
            <p:nvPr/>
          </p:nvSpPr>
          <p:spPr>
            <a:xfrm>
              <a:off x="1071538" y="3977350"/>
              <a:ext cx="1285884" cy="523220"/>
            </a:xfrm>
            <a:prstGeom prst="rect">
              <a:avLst/>
            </a:prstGeom>
            <a:noFill/>
          </p:spPr>
          <p:txBody>
            <a:bodyPr wrap="square" rtlCol="0">
              <a:spAutoFit/>
            </a:bodyPr>
            <a:lstStyle/>
            <a:p>
              <a:pPr algn="ctr"/>
              <a:r>
                <a:rPr lang="en-GB" sz="1400" dirty="0" smtClean="0">
                  <a:latin typeface="Arial" pitchFamily="34" charset="0"/>
                  <a:cs typeface="Arial" pitchFamily="34" charset="0"/>
                </a:rPr>
                <a:t>Atmospheric gas oil</a:t>
              </a:r>
              <a:endParaRPr lang="en-US" sz="1400" dirty="0">
                <a:latin typeface="Arial" pitchFamily="34" charset="0"/>
                <a:cs typeface="Arial" pitchFamily="34" charset="0"/>
              </a:endParaRPr>
            </a:p>
          </p:txBody>
        </p:sp>
        <p:cxnSp>
          <p:nvCxnSpPr>
            <p:cNvPr id="150" name="Straight Arrow Connector 149"/>
            <p:cNvCxnSpPr>
              <a:stCxn id="100" idx="3"/>
              <a:endCxn id="7" idx="1"/>
            </p:cNvCxnSpPr>
            <p:nvPr/>
          </p:nvCxnSpPr>
          <p:spPr>
            <a:xfrm>
              <a:off x="1643042" y="5221585"/>
              <a:ext cx="128588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14612" y="2623189"/>
              <a:ext cx="928694" cy="1569660"/>
            </a:xfrm>
            <a:prstGeom prst="rect">
              <a:avLst/>
            </a:prstGeom>
            <a:solidFill>
              <a:schemeClr val="accent2">
                <a:lumMod val="60000"/>
                <a:lumOff val="40000"/>
              </a:schemeClr>
            </a:solidFill>
          </p:spPr>
          <p:txBody>
            <a:bodyPr wrap="square" rtlCol="0">
              <a:spAutoFit/>
            </a:bodyPr>
            <a:lstStyle/>
            <a:p>
              <a:pPr algn="ctr"/>
              <a:endParaRPr lang="en-GB" sz="1600" dirty="0" smtClean="0">
                <a:latin typeface="Arial" pitchFamily="34" charset="0"/>
                <a:cs typeface="Arial" pitchFamily="34" charset="0"/>
              </a:endParaRPr>
            </a:p>
            <a:p>
              <a:pPr algn="ctr"/>
              <a:endParaRPr lang="en-GB" sz="1600" dirty="0" smtClean="0">
                <a:latin typeface="Arial" pitchFamily="34" charset="0"/>
                <a:cs typeface="Arial" pitchFamily="34" charset="0"/>
              </a:endParaRPr>
            </a:p>
            <a:p>
              <a:pPr algn="ctr"/>
              <a:r>
                <a:rPr lang="en-GB" sz="1600" dirty="0" smtClean="0">
                  <a:latin typeface="Arial" pitchFamily="34" charset="0"/>
                  <a:cs typeface="Arial" pitchFamily="34" charset="0"/>
                </a:rPr>
                <a:t>Hydro-treating</a:t>
              </a:r>
            </a:p>
            <a:p>
              <a:pPr algn="ctr"/>
              <a:endParaRPr lang="en-GB" sz="1600" dirty="0" smtClean="0">
                <a:latin typeface="Arial" pitchFamily="34" charset="0"/>
                <a:cs typeface="Arial" pitchFamily="34" charset="0"/>
              </a:endParaRPr>
            </a:p>
            <a:p>
              <a:pPr algn="ctr"/>
              <a:endParaRPr lang="en-US" sz="1600" dirty="0">
                <a:latin typeface="Arial" pitchFamily="34" charset="0"/>
                <a:cs typeface="Arial" pitchFamily="34" charset="0"/>
              </a:endParaRPr>
            </a:p>
          </p:txBody>
        </p:sp>
      </p:grpSp>
      <p:sp>
        <p:nvSpPr>
          <p:cNvPr id="154" name="Rectangle 15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3207" y="661554"/>
            <a:ext cx="1072730"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Hydrogen</a:t>
            </a:r>
            <a:endParaRPr lang="en-US" sz="1600" dirty="0">
              <a:latin typeface="Arial" pitchFamily="34" charset="0"/>
              <a:cs typeface="Arial" pitchFamily="34" charset="0"/>
            </a:endParaRPr>
          </a:p>
        </p:txBody>
      </p:sp>
      <p:sp>
        <p:nvSpPr>
          <p:cNvPr id="3" name="TextBox 2"/>
          <p:cNvSpPr txBox="1"/>
          <p:nvPr/>
        </p:nvSpPr>
        <p:spPr>
          <a:xfrm>
            <a:off x="4164654" y="661554"/>
            <a:ext cx="1050288"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Ammonia</a:t>
            </a:r>
            <a:endParaRPr lang="en-US" sz="1600" dirty="0">
              <a:latin typeface="Arial" pitchFamily="34" charset="0"/>
              <a:cs typeface="Arial" pitchFamily="34" charset="0"/>
            </a:endParaRPr>
          </a:p>
        </p:txBody>
      </p:sp>
      <p:sp>
        <p:nvSpPr>
          <p:cNvPr id="4" name="TextBox 3"/>
          <p:cNvSpPr txBox="1"/>
          <p:nvPr/>
        </p:nvSpPr>
        <p:spPr>
          <a:xfrm>
            <a:off x="5375753" y="661554"/>
            <a:ext cx="2053767"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Ammonium sulphate</a:t>
            </a:r>
            <a:endParaRPr lang="en-US" sz="1600" dirty="0">
              <a:latin typeface="Arial" pitchFamily="34" charset="0"/>
              <a:cs typeface="Arial" pitchFamily="34" charset="0"/>
            </a:endParaRPr>
          </a:p>
        </p:txBody>
      </p:sp>
      <p:sp>
        <p:nvSpPr>
          <p:cNvPr id="5" name="TextBox 4"/>
          <p:cNvSpPr txBox="1"/>
          <p:nvPr/>
        </p:nvSpPr>
        <p:spPr>
          <a:xfrm>
            <a:off x="7928426" y="661554"/>
            <a:ext cx="1072730"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Fertilisers</a:t>
            </a:r>
            <a:endParaRPr lang="en-US" sz="1600" dirty="0">
              <a:latin typeface="Arial" pitchFamily="34" charset="0"/>
              <a:cs typeface="Arial" pitchFamily="34" charset="0"/>
            </a:endParaRPr>
          </a:p>
        </p:txBody>
      </p:sp>
      <p:sp>
        <p:nvSpPr>
          <p:cNvPr id="6" name="TextBox 5"/>
          <p:cNvSpPr txBox="1"/>
          <p:nvPr/>
        </p:nvSpPr>
        <p:spPr>
          <a:xfrm>
            <a:off x="2844212" y="1266094"/>
            <a:ext cx="1027845"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Methanol</a:t>
            </a:r>
            <a:endParaRPr lang="en-US" sz="1600" dirty="0">
              <a:latin typeface="Arial" pitchFamily="34" charset="0"/>
              <a:cs typeface="Arial" pitchFamily="34" charset="0"/>
            </a:endParaRPr>
          </a:p>
        </p:txBody>
      </p:sp>
      <p:sp>
        <p:nvSpPr>
          <p:cNvPr id="7" name="TextBox 6"/>
          <p:cNvSpPr txBox="1"/>
          <p:nvPr/>
        </p:nvSpPr>
        <p:spPr>
          <a:xfrm>
            <a:off x="5375753" y="1266094"/>
            <a:ext cx="1928733"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Urea formaldehyde</a:t>
            </a:r>
            <a:endParaRPr lang="en-US" sz="1600" dirty="0">
              <a:latin typeface="Arial" pitchFamily="34" charset="0"/>
              <a:cs typeface="Arial" pitchFamily="34" charset="0"/>
            </a:endParaRPr>
          </a:p>
        </p:txBody>
      </p:sp>
      <p:sp>
        <p:nvSpPr>
          <p:cNvPr id="8" name="TextBox 7"/>
          <p:cNvSpPr txBox="1"/>
          <p:nvPr/>
        </p:nvSpPr>
        <p:spPr>
          <a:xfrm>
            <a:off x="285720" y="1714488"/>
            <a:ext cx="1233030"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Natural gas</a:t>
            </a:r>
            <a:endParaRPr lang="en-US" sz="1600" dirty="0">
              <a:latin typeface="Arial" pitchFamily="34" charset="0"/>
              <a:cs typeface="Arial" pitchFamily="34" charset="0"/>
            </a:endParaRPr>
          </a:p>
        </p:txBody>
      </p:sp>
      <p:sp>
        <p:nvSpPr>
          <p:cNvPr id="9" name="TextBox 8"/>
          <p:cNvSpPr txBox="1"/>
          <p:nvPr/>
        </p:nvSpPr>
        <p:spPr>
          <a:xfrm>
            <a:off x="1715376" y="1714488"/>
            <a:ext cx="833883" cy="338554"/>
          </a:xfrm>
          <a:prstGeom prst="rect">
            <a:avLst/>
          </a:prstGeom>
          <a:solidFill>
            <a:schemeClr val="accent1">
              <a:lumMod val="40000"/>
              <a:lumOff val="60000"/>
            </a:schemeClr>
          </a:solidFill>
          <a:ln w="12700">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Ethane</a:t>
            </a:r>
            <a:endParaRPr lang="en-US" sz="1600" dirty="0">
              <a:latin typeface="Arial" pitchFamily="34" charset="0"/>
              <a:cs typeface="Arial" pitchFamily="34" charset="0"/>
            </a:endParaRPr>
          </a:p>
        </p:txBody>
      </p:sp>
      <p:sp>
        <p:nvSpPr>
          <p:cNvPr id="10" name="TextBox 9"/>
          <p:cNvSpPr txBox="1"/>
          <p:nvPr/>
        </p:nvSpPr>
        <p:spPr>
          <a:xfrm>
            <a:off x="2867455" y="1714488"/>
            <a:ext cx="981359"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Ethylene</a:t>
            </a:r>
            <a:endParaRPr lang="en-US" sz="1600" dirty="0">
              <a:latin typeface="Arial" pitchFamily="34" charset="0"/>
              <a:cs typeface="Arial" pitchFamily="34" charset="0"/>
            </a:endParaRPr>
          </a:p>
        </p:txBody>
      </p:sp>
      <p:sp>
        <p:nvSpPr>
          <p:cNvPr id="11" name="TextBox 10"/>
          <p:cNvSpPr txBox="1"/>
          <p:nvPr/>
        </p:nvSpPr>
        <p:spPr>
          <a:xfrm>
            <a:off x="5375753" y="1714488"/>
            <a:ext cx="1356462"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Polyethylene</a:t>
            </a:r>
            <a:endParaRPr lang="en-US" sz="1600" dirty="0">
              <a:latin typeface="Arial" pitchFamily="34" charset="0"/>
              <a:cs typeface="Arial" pitchFamily="34" charset="0"/>
            </a:endParaRPr>
          </a:p>
        </p:txBody>
      </p:sp>
      <p:sp>
        <p:nvSpPr>
          <p:cNvPr id="12" name="TextBox 11"/>
          <p:cNvSpPr txBox="1"/>
          <p:nvPr/>
        </p:nvSpPr>
        <p:spPr>
          <a:xfrm>
            <a:off x="5375753" y="2090314"/>
            <a:ext cx="878767"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Ethanol</a:t>
            </a:r>
            <a:endParaRPr lang="en-US" sz="1600" dirty="0">
              <a:latin typeface="Arial" pitchFamily="34" charset="0"/>
              <a:cs typeface="Arial" pitchFamily="34" charset="0"/>
            </a:endParaRPr>
          </a:p>
        </p:txBody>
      </p:sp>
      <p:sp>
        <p:nvSpPr>
          <p:cNvPr id="13" name="TextBox 12"/>
          <p:cNvSpPr txBox="1"/>
          <p:nvPr/>
        </p:nvSpPr>
        <p:spPr>
          <a:xfrm>
            <a:off x="5375753" y="2694854"/>
            <a:ext cx="891591"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Styrene</a:t>
            </a:r>
            <a:endParaRPr lang="en-US" sz="1600" dirty="0">
              <a:latin typeface="Arial" pitchFamily="34" charset="0"/>
              <a:cs typeface="Arial" pitchFamily="34" charset="0"/>
            </a:endParaRPr>
          </a:p>
        </p:txBody>
      </p:sp>
      <p:sp>
        <p:nvSpPr>
          <p:cNvPr id="14" name="TextBox 13"/>
          <p:cNvSpPr txBox="1"/>
          <p:nvPr/>
        </p:nvSpPr>
        <p:spPr>
          <a:xfrm>
            <a:off x="2861845" y="3214686"/>
            <a:ext cx="992579"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Benzene</a:t>
            </a:r>
            <a:endParaRPr lang="en-US" sz="1600" dirty="0">
              <a:latin typeface="Arial" pitchFamily="34" charset="0"/>
              <a:cs typeface="Arial" pitchFamily="34" charset="0"/>
            </a:endParaRPr>
          </a:p>
        </p:txBody>
      </p:sp>
      <p:sp>
        <p:nvSpPr>
          <p:cNvPr id="15" name="TextBox 14"/>
          <p:cNvSpPr txBox="1"/>
          <p:nvPr/>
        </p:nvSpPr>
        <p:spPr>
          <a:xfrm>
            <a:off x="2953216" y="3893347"/>
            <a:ext cx="809837"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err="1" smtClean="0">
                <a:latin typeface="Arial" pitchFamily="34" charset="0"/>
                <a:cs typeface="Arial" pitchFamily="34" charset="0"/>
              </a:rPr>
              <a:t>Xylene</a:t>
            </a:r>
            <a:endParaRPr lang="en-US" sz="1600" dirty="0">
              <a:latin typeface="Arial" pitchFamily="34" charset="0"/>
              <a:cs typeface="Arial" pitchFamily="34" charset="0"/>
            </a:endParaRPr>
          </a:p>
        </p:txBody>
      </p:sp>
      <p:sp>
        <p:nvSpPr>
          <p:cNvPr id="16" name="TextBox 15"/>
          <p:cNvSpPr txBox="1"/>
          <p:nvPr/>
        </p:nvSpPr>
        <p:spPr>
          <a:xfrm>
            <a:off x="2907690" y="4643446"/>
            <a:ext cx="900888"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Toluene</a:t>
            </a:r>
            <a:endParaRPr lang="en-US" sz="1600" dirty="0">
              <a:latin typeface="Arial" pitchFamily="34" charset="0"/>
              <a:cs typeface="Arial" pitchFamily="34" charset="0"/>
            </a:endParaRPr>
          </a:p>
        </p:txBody>
      </p:sp>
      <p:sp>
        <p:nvSpPr>
          <p:cNvPr id="17" name="TextBox 16"/>
          <p:cNvSpPr txBox="1"/>
          <p:nvPr/>
        </p:nvSpPr>
        <p:spPr>
          <a:xfrm>
            <a:off x="2804938" y="5967731"/>
            <a:ext cx="1106393"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Propylene</a:t>
            </a:r>
            <a:endParaRPr lang="en-US" sz="1600" dirty="0">
              <a:latin typeface="Arial" pitchFamily="34" charset="0"/>
              <a:cs typeface="Arial" pitchFamily="34" charset="0"/>
            </a:endParaRPr>
          </a:p>
        </p:txBody>
      </p:sp>
      <p:sp>
        <p:nvSpPr>
          <p:cNvPr id="18" name="TextBox 17"/>
          <p:cNvSpPr txBox="1"/>
          <p:nvPr/>
        </p:nvSpPr>
        <p:spPr>
          <a:xfrm>
            <a:off x="5375753" y="5967731"/>
            <a:ext cx="936475"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Acetone</a:t>
            </a:r>
            <a:endParaRPr lang="en-US" sz="1600" dirty="0">
              <a:latin typeface="Arial" pitchFamily="34" charset="0"/>
              <a:cs typeface="Arial" pitchFamily="34" charset="0"/>
            </a:endParaRPr>
          </a:p>
        </p:txBody>
      </p:sp>
      <p:sp>
        <p:nvSpPr>
          <p:cNvPr id="19" name="TextBox 18"/>
          <p:cNvSpPr txBox="1"/>
          <p:nvPr/>
        </p:nvSpPr>
        <p:spPr>
          <a:xfrm>
            <a:off x="5375753" y="4643446"/>
            <a:ext cx="923651"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Phenols</a:t>
            </a:r>
            <a:endParaRPr lang="en-US" sz="1600" dirty="0">
              <a:latin typeface="Arial" pitchFamily="34" charset="0"/>
              <a:cs typeface="Arial" pitchFamily="34" charset="0"/>
            </a:endParaRPr>
          </a:p>
        </p:txBody>
      </p:sp>
      <p:sp>
        <p:nvSpPr>
          <p:cNvPr id="20" name="TextBox 19"/>
          <p:cNvSpPr txBox="1"/>
          <p:nvPr/>
        </p:nvSpPr>
        <p:spPr>
          <a:xfrm>
            <a:off x="5375753" y="3893347"/>
            <a:ext cx="1141659"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Polyesters</a:t>
            </a:r>
            <a:endParaRPr lang="en-US" sz="1600" dirty="0">
              <a:latin typeface="Arial" pitchFamily="34" charset="0"/>
              <a:cs typeface="Arial" pitchFamily="34" charset="0"/>
            </a:endParaRPr>
          </a:p>
        </p:txBody>
      </p:sp>
      <p:sp>
        <p:nvSpPr>
          <p:cNvPr id="21" name="TextBox 20"/>
          <p:cNvSpPr txBox="1"/>
          <p:nvPr/>
        </p:nvSpPr>
        <p:spPr>
          <a:xfrm>
            <a:off x="5375753" y="3500438"/>
            <a:ext cx="1367682"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err="1" smtClean="0">
                <a:latin typeface="Arial" pitchFamily="34" charset="0"/>
                <a:cs typeface="Arial" pitchFamily="34" charset="0"/>
              </a:rPr>
              <a:t>Cyclohexane</a:t>
            </a:r>
            <a:endParaRPr lang="en-US" sz="1600" dirty="0">
              <a:latin typeface="Arial" pitchFamily="34" charset="0"/>
              <a:cs typeface="Arial" pitchFamily="34" charset="0"/>
            </a:endParaRPr>
          </a:p>
        </p:txBody>
      </p:sp>
      <p:sp>
        <p:nvSpPr>
          <p:cNvPr id="22" name="TextBox 21"/>
          <p:cNvSpPr txBox="1"/>
          <p:nvPr/>
        </p:nvSpPr>
        <p:spPr>
          <a:xfrm>
            <a:off x="285720" y="3286124"/>
            <a:ext cx="845103"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err="1" smtClean="0">
                <a:latin typeface="Arial" pitchFamily="34" charset="0"/>
                <a:cs typeface="Arial" pitchFamily="34" charset="0"/>
              </a:rPr>
              <a:t>Naptha</a:t>
            </a:r>
            <a:endParaRPr lang="en-US" sz="1600" dirty="0">
              <a:latin typeface="Arial" pitchFamily="34" charset="0"/>
              <a:cs typeface="Arial" pitchFamily="34" charset="0"/>
            </a:endParaRPr>
          </a:p>
        </p:txBody>
      </p:sp>
      <p:sp>
        <p:nvSpPr>
          <p:cNvPr id="23" name="TextBox 22"/>
          <p:cNvSpPr txBox="1"/>
          <p:nvPr/>
        </p:nvSpPr>
        <p:spPr>
          <a:xfrm>
            <a:off x="1465343" y="5019272"/>
            <a:ext cx="1106393" cy="338554"/>
          </a:xfrm>
          <a:prstGeom prst="rect">
            <a:avLst/>
          </a:prstGeom>
          <a:solidFill>
            <a:schemeClr val="accent1">
              <a:lumMod val="40000"/>
              <a:lumOff val="60000"/>
            </a:schemeClr>
          </a:solidFill>
          <a:ln w="9525">
            <a:solidFill>
              <a:schemeClr val="accent1">
                <a:lumMod val="75000"/>
              </a:schemeClr>
            </a:solidFill>
          </a:ln>
        </p:spPr>
        <p:txBody>
          <a:bodyPr wrap="none" rtlCol="0">
            <a:spAutoFit/>
          </a:bodyPr>
          <a:lstStyle/>
          <a:p>
            <a:r>
              <a:rPr lang="en-GB" sz="1600" dirty="0" smtClean="0">
                <a:latin typeface="Arial" pitchFamily="34" charset="0"/>
                <a:cs typeface="Arial" pitchFamily="34" charset="0"/>
              </a:rPr>
              <a:t>Butadiene</a:t>
            </a:r>
            <a:endParaRPr lang="en-US" sz="1600" dirty="0">
              <a:latin typeface="Arial" pitchFamily="34" charset="0"/>
              <a:cs typeface="Arial" pitchFamily="34" charset="0"/>
            </a:endParaRPr>
          </a:p>
        </p:txBody>
      </p:sp>
      <p:sp>
        <p:nvSpPr>
          <p:cNvPr id="24" name="TextBox 23"/>
          <p:cNvSpPr txBox="1"/>
          <p:nvPr/>
        </p:nvSpPr>
        <p:spPr>
          <a:xfrm>
            <a:off x="7858149" y="1142984"/>
            <a:ext cx="1143007" cy="584775"/>
          </a:xfrm>
          <a:prstGeom prst="rect">
            <a:avLst/>
          </a:prstGeom>
          <a:solidFill>
            <a:schemeClr val="accent1">
              <a:lumMod val="40000"/>
              <a:lumOff val="60000"/>
            </a:schemeClr>
          </a:solidFill>
          <a:ln w="19050">
            <a:noFill/>
          </a:ln>
        </p:spPr>
        <p:txBody>
          <a:bodyPr wrap="square" rtlCol="0">
            <a:spAutoFit/>
          </a:bodyPr>
          <a:lstStyle/>
          <a:p>
            <a:pPr algn="ctr"/>
            <a:r>
              <a:rPr lang="en-GB" sz="1600" dirty="0" smtClean="0">
                <a:latin typeface="Arial" pitchFamily="34" charset="0"/>
                <a:cs typeface="Arial" pitchFamily="34" charset="0"/>
              </a:rPr>
              <a:t>Plastics &amp; adhesives</a:t>
            </a:r>
            <a:endParaRPr lang="en-US" sz="1600" dirty="0">
              <a:latin typeface="Arial" pitchFamily="34" charset="0"/>
              <a:cs typeface="Arial" pitchFamily="34" charset="0"/>
            </a:endParaRPr>
          </a:p>
        </p:txBody>
      </p:sp>
      <p:sp>
        <p:nvSpPr>
          <p:cNvPr id="25" name="TextBox 24"/>
          <p:cNvSpPr txBox="1"/>
          <p:nvPr/>
        </p:nvSpPr>
        <p:spPr>
          <a:xfrm>
            <a:off x="7861100" y="2090314"/>
            <a:ext cx="1140056"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Chemicals</a:t>
            </a:r>
            <a:endParaRPr lang="en-US" sz="1600" dirty="0">
              <a:latin typeface="Arial" pitchFamily="34" charset="0"/>
              <a:cs typeface="Arial" pitchFamily="34" charset="0"/>
            </a:endParaRPr>
          </a:p>
        </p:txBody>
      </p:sp>
      <p:sp>
        <p:nvSpPr>
          <p:cNvPr id="26" name="TextBox 25"/>
          <p:cNvSpPr txBox="1"/>
          <p:nvPr/>
        </p:nvSpPr>
        <p:spPr>
          <a:xfrm>
            <a:off x="7858149" y="2571744"/>
            <a:ext cx="1143007" cy="584775"/>
          </a:xfrm>
          <a:prstGeom prst="rect">
            <a:avLst/>
          </a:prstGeom>
          <a:solidFill>
            <a:schemeClr val="accent1">
              <a:lumMod val="40000"/>
              <a:lumOff val="60000"/>
            </a:schemeClr>
          </a:solidFill>
          <a:ln w="19050">
            <a:noFill/>
          </a:ln>
        </p:spPr>
        <p:txBody>
          <a:bodyPr wrap="square" rtlCol="0">
            <a:spAutoFit/>
          </a:bodyPr>
          <a:lstStyle/>
          <a:p>
            <a:pPr algn="ctr"/>
            <a:r>
              <a:rPr lang="en-GB" sz="1600" dirty="0" smtClean="0">
                <a:latin typeface="Arial" pitchFamily="34" charset="0"/>
                <a:cs typeface="Arial" pitchFamily="34" charset="0"/>
              </a:rPr>
              <a:t>Plastics &amp; adhesives</a:t>
            </a:r>
            <a:endParaRPr lang="en-US" sz="1600" dirty="0">
              <a:latin typeface="Arial" pitchFamily="34" charset="0"/>
              <a:cs typeface="Arial" pitchFamily="34" charset="0"/>
            </a:endParaRPr>
          </a:p>
        </p:txBody>
      </p:sp>
      <p:sp>
        <p:nvSpPr>
          <p:cNvPr id="27" name="TextBox 26"/>
          <p:cNvSpPr txBox="1"/>
          <p:nvPr/>
        </p:nvSpPr>
        <p:spPr>
          <a:xfrm>
            <a:off x="7745684" y="3214686"/>
            <a:ext cx="1255472"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Insecticides</a:t>
            </a:r>
            <a:endParaRPr lang="en-US" sz="1600" dirty="0">
              <a:latin typeface="Arial" pitchFamily="34" charset="0"/>
              <a:cs typeface="Arial" pitchFamily="34" charset="0"/>
            </a:endParaRPr>
          </a:p>
        </p:txBody>
      </p:sp>
      <p:sp>
        <p:nvSpPr>
          <p:cNvPr id="28" name="TextBox 27"/>
          <p:cNvSpPr txBox="1"/>
          <p:nvPr/>
        </p:nvSpPr>
        <p:spPr>
          <a:xfrm>
            <a:off x="7413862" y="3786190"/>
            <a:ext cx="1587294"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Synthetic fibres</a:t>
            </a:r>
            <a:endParaRPr lang="en-US" sz="1600" dirty="0">
              <a:latin typeface="Arial" pitchFamily="34" charset="0"/>
              <a:cs typeface="Arial" pitchFamily="34" charset="0"/>
            </a:endParaRPr>
          </a:p>
        </p:txBody>
      </p:sp>
      <p:sp>
        <p:nvSpPr>
          <p:cNvPr id="29" name="TextBox 28"/>
          <p:cNvSpPr txBox="1"/>
          <p:nvPr/>
        </p:nvSpPr>
        <p:spPr>
          <a:xfrm>
            <a:off x="7255165" y="4214818"/>
            <a:ext cx="1745991"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Paints, varnishes</a:t>
            </a:r>
            <a:endParaRPr lang="en-US" sz="1600" dirty="0">
              <a:latin typeface="Arial" pitchFamily="34" charset="0"/>
              <a:cs typeface="Arial" pitchFamily="34" charset="0"/>
            </a:endParaRPr>
          </a:p>
        </p:txBody>
      </p:sp>
      <p:sp>
        <p:nvSpPr>
          <p:cNvPr id="30" name="TextBox 29"/>
          <p:cNvSpPr txBox="1"/>
          <p:nvPr/>
        </p:nvSpPr>
        <p:spPr>
          <a:xfrm>
            <a:off x="8111169" y="4643446"/>
            <a:ext cx="889987"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Plastics</a:t>
            </a:r>
            <a:endParaRPr lang="en-US" sz="1600" dirty="0">
              <a:latin typeface="Arial" pitchFamily="34" charset="0"/>
              <a:cs typeface="Arial" pitchFamily="34" charset="0"/>
            </a:endParaRPr>
          </a:p>
        </p:txBody>
      </p:sp>
      <p:sp>
        <p:nvSpPr>
          <p:cNvPr id="32" name="TextBox 31"/>
          <p:cNvSpPr txBox="1"/>
          <p:nvPr/>
        </p:nvSpPr>
        <p:spPr>
          <a:xfrm>
            <a:off x="7322491" y="5019272"/>
            <a:ext cx="1678665"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Synthetic rubber</a:t>
            </a:r>
            <a:endParaRPr lang="en-US" sz="1600" dirty="0">
              <a:latin typeface="Arial" pitchFamily="34" charset="0"/>
              <a:cs typeface="Arial" pitchFamily="34" charset="0"/>
            </a:endParaRPr>
          </a:p>
        </p:txBody>
      </p:sp>
      <p:sp>
        <p:nvSpPr>
          <p:cNvPr id="33" name="TextBox 32"/>
          <p:cNvSpPr txBox="1"/>
          <p:nvPr/>
        </p:nvSpPr>
        <p:spPr>
          <a:xfrm>
            <a:off x="7861100" y="5447900"/>
            <a:ext cx="1140056" cy="338554"/>
          </a:xfrm>
          <a:prstGeom prst="rect">
            <a:avLst/>
          </a:prstGeom>
          <a:solidFill>
            <a:schemeClr val="accent1">
              <a:lumMod val="40000"/>
              <a:lumOff val="60000"/>
            </a:schemeClr>
          </a:solidFill>
          <a:ln w="19050">
            <a:noFill/>
          </a:ln>
        </p:spPr>
        <p:txBody>
          <a:bodyPr wrap="none" rtlCol="0">
            <a:spAutoFit/>
          </a:bodyPr>
          <a:lstStyle/>
          <a:p>
            <a:r>
              <a:rPr lang="en-GB" sz="1600" dirty="0" smtClean="0">
                <a:latin typeface="Arial" pitchFamily="34" charset="0"/>
                <a:cs typeface="Arial" pitchFamily="34" charset="0"/>
              </a:rPr>
              <a:t>Chemicals</a:t>
            </a:r>
            <a:endParaRPr lang="en-US" sz="1600" dirty="0">
              <a:latin typeface="Arial" pitchFamily="34" charset="0"/>
              <a:cs typeface="Arial" pitchFamily="34" charset="0"/>
            </a:endParaRPr>
          </a:p>
        </p:txBody>
      </p:sp>
      <p:sp>
        <p:nvSpPr>
          <p:cNvPr id="34" name="TextBox 33"/>
          <p:cNvSpPr txBox="1"/>
          <p:nvPr/>
        </p:nvSpPr>
        <p:spPr>
          <a:xfrm>
            <a:off x="7429520" y="5844621"/>
            <a:ext cx="1571636" cy="584775"/>
          </a:xfrm>
          <a:prstGeom prst="rect">
            <a:avLst/>
          </a:prstGeom>
          <a:solidFill>
            <a:schemeClr val="accent1">
              <a:lumMod val="40000"/>
              <a:lumOff val="60000"/>
            </a:schemeClr>
          </a:solidFill>
          <a:ln w="19050">
            <a:noFill/>
          </a:ln>
        </p:spPr>
        <p:txBody>
          <a:bodyPr wrap="square" rtlCol="0">
            <a:spAutoFit/>
          </a:bodyPr>
          <a:lstStyle/>
          <a:p>
            <a:pPr algn="ctr"/>
            <a:r>
              <a:rPr lang="en-GB" sz="1600" dirty="0" smtClean="0">
                <a:latin typeface="Arial" pitchFamily="34" charset="0"/>
                <a:cs typeface="Arial" pitchFamily="34" charset="0"/>
              </a:rPr>
              <a:t>Plastics, synthetic fibres</a:t>
            </a:r>
            <a:endParaRPr lang="en-US" sz="1600" dirty="0">
              <a:latin typeface="Arial" pitchFamily="34" charset="0"/>
              <a:cs typeface="Arial" pitchFamily="34" charset="0"/>
            </a:endParaRPr>
          </a:p>
        </p:txBody>
      </p:sp>
      <p:sp>
        <p:nvSpPr>
          <p:cNvPr id="35" name="TextBox 34"/>
          <p:cNvSpPr txBox="1"/>
          <p:nvPr/>
        </p:nvSpPr>
        <p:spPr>
          <a:xfrm>
            <a:off x="957534" y="142852"/>
            <a:ext cx="4043094" cy="400110"/>
          </a:xfrm>
          <a:prstGeom prst="rect">
            <a:avLst/>
          </a:prstGeom>
          <a:noFill/>
        </p:spPr>
        <p:txBody>
          <a:bodyPr wrap="none" rtlCol="0">
            <a:spAutoFit/>
          </a:bodyPr>
          <a:lstStyle/>
          <a:p>
            <a:r>
              <a:rPr lang="en-GB" sz="2000" b="1" dirty="0" smtClean="0">
                <a:latin typeface="Arial" pitchFamily="34" charset="0"/>
                <a:cs typeface="Arial" pitchFamily="34" charset="0"/>
              </a:rPr>
              <a:t>Petrochemicals from Petroleum</a:t>
            </a:r>
            <a:endParaRPr lang="en-US" sz="2000" b="1" dirty="0">
              <a:latin typeface="Arial" pitchFamily="34" charset="0"/>
              <a:cs typeface="Arial" pitchFamily="34" charset="0"/>
            </a:endParaRPr>
          </a:p>
        </p:txBody>
      </p:sp>
      <p:cxnSp>
        <p:nvCxnSpPr>
          <p:cNvPr id="37" name="Straight Arrow Connector 36"/>
          <p:cNvCxnSpPr>
            <a:stCxn id="2" idx="3"/>
            <a:endCxn id="3" idx="1"/>
          </p:cNvCxnSpPr>
          <p:nvPr/>
        </p:nvCxnSpPr>
        <p:spPr>
          <a:xfrm>
            <a:off x="3965937" y="830831"/>
            <a:ext cx="198717"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 idx="3"/>
            <a:endCxn id="4" idx="1"/>
          </p:cNvCxnSpPr>
          <p:nvPr/>
        </p:nvCxnSpPr>
        <p:spPr>
          <a:xfrm>
            <a:off x="5214942" y="830831"/>
            <a:ext cx="160811"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 idx="3"/>
            <a:endCxn id="5" idx="1"/>
          </p:cNvCxnSpPr>
          <p:nvPr/>
        </p:nvCxnSpPr>
        <p:spPr>
          <a:xfrm>
            <a:off x="7429520" y="830831"/>
            <a:ext cx="498906"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3"/>
            <a:endCxn id="7" idx="1"/>
          </p:cNvCxnSpPr>
          <p:nvPr/>
        </p:nvCxnSpPr>
        <p:spPr>
          <a:xfrm>
            <a:off x="3872057" y="1435371"/>
            <a:ext cx="1503696"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24" idx="1"/>
          </p:cNvCxnSpPr>
          <p:nvPr/>
        </p:nvCxnSpPr>
        <p:spPr>
          <a:xfrm>
            <a:off x="7304486" y="1435371"/>
            <a:ext cx="553663" cy="1"/>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3"/>
            <a:endCxn id="11" idx="1"/>
          </p:cNvCxnSpPr>
          <p:nvPr/>
        </p:nvCxnSpPr>
        <p:spPr>
          <a:xfrm>
            <a:off x="3848814" y="1883765"/>
            <a:ext cx="1526939"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3"/>
            <a:endCxn id="24" idx="1"/>
          </p:cNvCxnSpPr>
          <p:nvPr/>
        </p:nvCxnSpPr>
        <p:spPr>
          <a:xfrm flipV="1">
            <a:off x="6732215" y="1435372"/>
            <a:ext cx="1125934" cy="448393"/>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2" idx="3"/>
            <a:endCxn id="25" idx="1"/>
          </p:cNvCxnSpPr>
          <p:nvPr/>
        </p:nvCxnSpPr>
        <p:spPr>
          <a:xfrm>
            <a:off x="6254520" y="2259591"/>
            <a:ext cx="1606580"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3"/>
            <a:endCxn id="13" idx="1"/>
          </p:cNvCxnSpPr>
          <p:nvPr/>
        </p:nvCxnSpPr>
        <p:spPr>
          <a:xfrm>
            <a:off x="3848814" y="1883765"/>
            <a:ext cx="1526939" cy="980366"/>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3" idx="3"/>
            <a:endCxn id="26" idx="1"/>
          </p:cNvCxnSpPr>
          <p:nvPr/>
        </p:nvCxnSpPr>
        <p:spPr>
          <a:xfrm>
            <a:off x="6267344" y="2864131"/>
            <a:ext cx="1590805" cy="1"/>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3"/>
            <a:endCxn id="13" idx="1"/>
          </p:cNvCxnSpPr>
          <p:nvPr/>
        </p:nvCxnSpPr>
        <p:spPr>
          <a:xfrm flipV="1">
            <a:off x="3854424" y="2864131"/>
            <a:ext cx="1521329" cy="519832"/>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27" idx="1"/>
          </p:cNvCxnSpPr>
          <p:nvPr/>
        </p:nvCxnSpPr>
        <p:spPr>
          <a:xfrm>
            <a:off x="3854424" y="3383963"/>
            <a:ext cx="3891260"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4" idx="3"/>
            <a:endCxn id="21" idx="1"/>
          </p:cNvCxnSpPr>
          <p:nvPr/>
        </p:nvCxnSpPr>
        <p:spPr>
          <a:xfrm>
            <a:off x="3854424" y="3383963"/>
            <a:ext cx="1521329" cy="285752"/>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3"/>
            <a:endCxn id="28" idx="1"/>
          </p:cNvCxnSpPr>
          <p:nvPr/>
        </p:nvCxnSpPr>
        <p:spPr>
          <a:xfrm>
            <a:off x="6743435" y="3669715"/>
            <a:ext cx="670427" cy="285752"/>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0" idx="3"/>
            <a:endCxn id="28" idx="1"/>
          </p:cNvCxnSpPr>
          <p:nvPr/>
        </p:nvCxnSpPr>
        <p:spPr>
          <a:xfrm flipV="1">
            <a:off x="6517412" y="3955467"/>
            <a:ext cx="896450" cy="10715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5" idx="3"/>
            <a:endCxn id="20" idx="1"/>
          </p:cNvCxnSpPr>
          <p:nvPr/>
        </p:nvCxnSpPr>
        <p:spPr>
          <a:xfrm>
            <a:off x="3763053" y="4062624"/>
            <a:ext cx="1612700"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15" idx="3"/>
            <a:endCxn id="29" idx="1"/>
          </p:cNvCxnSpPr>
          <p:nvPr/>
        </p:nvCxnSpPr>
        <p:spPr>
          <a:xfrm>
            <a:off x="3763053" y="4062624"/>
            <a:ext cx="3492112" cy="321471"/>
          </a:xfrm>
          <a:prstGeom prst="bentConnector3">
            <a:avLst>
              <a:gd name="adj1" fmla="val 18790"/>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6" idx="3"/>
            <a:endCxn id="19" idx="1"/>
          </p:cNvCxnSpPr>
          <p:nvPr/>
        </p:nvCxnSpPr>
        <p:spPr>
          <a:xfrm>
            <a:off x="3808578" y="4812723"/>
            <a:ext cx="1567175"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9" idx="3"/>
            <a:endCxn id="30" idx="1"/>
          </p:cNvCxnSpPr>
          <p:nvPr/>
        </p:nvCxnSpPr>
        <p:spPr>
          <a:xfrm>
            <a:off x="6299404" y="4812723"/>
            <a:ext cx="1811765"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3" idx="3"/>
            <a:endCxn id="32" idx="1"/>
          </p:cNvCxnSpPr>
          <p:nvPr/>
        </p:nvCxnSpPr>
        <p:spPr>
          <a:xfrm>
            <a:off x="2571736" y="5188549"/>
            <a:ext cx="4750755"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3" idx="3"/>
            <a:endCxn id="17" idx="1"/>
          </p:cNvCxnSpPr>
          <p:nvPr/>
        </p:nvCxnSpPr>
        <p:spPr>
          <a:xfrm>
            <a:off x="2571736" y="5188549"/>
            <a:ext cx="233202" cy="948459"/>
          </a:xfrm>
          <a:prstGeom prst="straightConnector1">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7" idx="3"/>
            <a:endCxn id="18" idx="1"/>
          </p:cNvCxnSpPr>
          <p:nvPr/>
        </p:nvCxnSpPr>
        <p:spPr>
          <a:xfrm>
            <a:off x="3911331" y="6137008"/>
            <a:ext cx="1464422"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8" idx="3"/>
            <a:endCxn id="34" idx="1"/>
          </p:cNvCxnSpPr>
          <p:nvPr/>
        </p:nvCxnSpPr>
        <p:spPr>
          <a:xfrm>
            <a:off x="6312228" y="6137008"/>
            <a:ext cx="1117292" cy="1"/>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hape 85"/>
          <p:cNvCxnSpPr>
            <a:stCxn id="17" idx="0"/>
            <a:endCxn id="33" idx="1"/>
          </p:cNvCxnSpPr>
          <p:nvPr/>
        </p:nvCxnSpPr>
        <p:spPr>
          <a:xfrm rot="5400000" flipH="1" flipV="1">
            <a:off x="5434340" y="3540972"/>
            <a:ext cx="350554" cy="4502965"/>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Shape 87"/>
          <p:cNvCxnSpPr>
            <a:stCxn id="8" idx="0"/>
            <a:endCxn id="2" idx="1"/>
          </p:cNvCxnSpPr>
          <p:nvPr/>
        </p:nvCxnSpPr>
        <p:spPr>
          <a:xfrm rot="5400000" flipH="1" flipV="1">
            <a:off x="1455893" y="277174"/>
            <a:ext cx="883657" cy="1990972"/>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 idx="3"/>
            <a:endCxn id="9" idx="1"/>
          </p:cNvCxnSpPr>
          <p:nvPr/>
        </p:nvCxnSpPr>
        <p:spPr>
          <a:xfrm>
            <a:off x="1518750" y="1883765"/>
            <a:ext cx="196626"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9" idx="3"/>
            <a:endCxn id="10" idx="1"/>
          </p:cNvCxnSpPr>
          <p:nvPr/>
        </p:nvCxnSpPr>
        <p:spPr>
          <a:xfrm>
            <a:off x="2549259" y="1883765"/>
            <a:ext cx="318196" cy="158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Shape 97"/>
          <p:cNvCxnSpPr>
            <a:stCxn id="22" idx="2"/>
            <a:endCxn id="23" idx="1"/>
          </p:cNvCxnSpPr>
          <p:nvPr/>
        </p:nvCxnSpPr>
        <p:spPr>
          <a:xfrm rot="16200000" flipH="1">
            <a:off x="304872" y="4028077"/>
            <a:ext cx="1563871" cy="757071"/>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Shape 99"/>
          <p:cNvCxnSpPr>
            <a:stCxn id="22" idx="2"/>
            <a:endCxn id="17" idx="1"/>
          </p:cNvCxnSpPr>
          <p:nvPr/>
        </p:nvCxnSpPr>
        <p:spPr>
          <a:xfrm rot="16200000" flipH="1">
            <a:off x="500440" y="3832510"/>
            <a:ext cx="2512330" cy="2096666"/>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Shape 101"/>
          <p:cNvCxnSpPr>
            <a:stCxn id="8" idx="0"/>
            <a:endCxn id="6" idx="1"/>
          </p:cNvCxnSpPr>
          <p:nvPr/>
        </p:nvCxnSpPr>
        <p:spPr>
          <a:xfrm rot="5400000" flipH="1" flipV="1">
            <a:off x="1733665" y="603942"/>
            <a:ext cx="279117" cy="1941977"/>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22" idx="3"/>
            <a:endCxn id="10" idx="1"/>
          </p:cNvCxnSpPr>
          <p:nvPr/>
        </p:nvCxnSpPr>
        <p:spPr>
          <a:xfrm flipV="1">
            <a:off x="1130823" y="1883765"/>
            <a:ext cx="1736632" cy="1571636"/>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22" idx="3"/>
            <a:endCxn id="14" idx="1"/>
          </p:cNvCxnSpPr>
          <p:nvPr/>
        </p:nvCxnSpPr>
        <p:spPr>
          <a:xfrm flipV="1">
            <a:off x="1130823" y="3383963"/>
            <a:ext cx="1731022" cy="71438"/>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22" idx="3"/>
            <a:endCxn id="15" idx="1"/>
          </p:cNvCxnSpPr>
          <p:nvPr/>
        </p:nvCxnSpPr>
        <p:spPr>
          <a:xfrm>
            <a:off x="1130823" y="3455401"/>
            <a:ext cx="1822393" cy="607223"/>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22" idx="3"/>
            <a:endCxn id="16" idx="1"/>
          </p:cNvCxnSpPr>
          <p:nvPr/>
        </p:nvCxnSpPr>
        <p:spPr>
          <a:xfrm>
            <a:off x="1130823" y="3455401"/>
            <a:ext cx="1776867" cy="1357322"/>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6" name="TextBox 5"/>
          <p:cNvSpPr txBox="1"/>
          <p:nvPr/>
        </p:nvSpPr>
        <p:spPr>
          <a:xfrm>
            <a:off x="7080229" y="6000768"/>
            <a:ext cx="1778051" cy="307777"/>
          </a:xfrm>
          <a:prstGeom prst="rect">
            <a:avLst/>
          </a:prstGeom>
          <a:noFill/>
        </p:spPr>
        <p:txBody>
          <a:bodyPr wrap="none" rtlCol="0">
            <a:spAutoFit/>
          </a:bodyPr>
          <a:lstStyle/>
          <a:p>
            <a:r>
              <a:rPr lang="en-GB" sz="1400" dirty="0" smtClean="0">
                <a:latin typeface="Arial" pitchFamily="34" charset="0"/>
                <a:cs typeface="Arial" pitchFamily="34" charset="0"/>
              </a:rPr>
              <a:t>Source: </a:t>
            </a:r>
            <a:r>
              <a:rPr lang="en-GB" sz="1400" dirty="0" err="1" smtClean="0">
                <a:latin typeface="Arial" pitchFamily="34" charset="0"/>
                <a:cs typeface="Arial" pitchFamily="34" charset="0"/>
              </a:rPr>
              <a:t>Exxonmobil</a:t>
            </a:r>
            <a:endParaRPr lang="en-US" sz="1400" dirty="0">
              <a:latin typeface="Arial" pitchFamily="34" charset="0"/>
              <a:cs typeface="Arial" pitchFamily="34" charset="0"/>
            </a:endParaRPr>
          </a:p>
        </p:txBody>
      </p:sp>
      <p:graphicFrame>
        <p:nvGraphicFramePr>
          <p:cNvPr id="7" name="Table 6"/>
          <p:cNvGraphicFramePr>
            <a:graphicFrameLocks noGrp="1"/>
          </p:cNvGraphicFramePr>
          <p:nvPr/>
        </p:nvGraphicFramePr>
        <p:xfrm>
          <a:off x="1500166" y="1857364"/>
          <a:ext cx="6096000" cy="222504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GB" dirty="0" smtClean="0">
                          <a:latin typeface="Arial" pitchFamily="34" charset="0"/>
                          <a:cs typeface="Arial" pitchFamily="34" charset="0"/>
                        </a:rPr>
                        <a:t>Product</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USA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Europe/Asia</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Propane/butane</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10%</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Gasoline</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25%</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Jet fuel</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10%</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Diesel/heating</a:t>
                      </a:r>
                      <a:r>
                        <a:rPr lang="en-GB" baseline="0" dirty="0" smtClean="0">
                          <a:latin typeface="Arial" pitchFamily="34" charset="0"/>
                          <a:cs typeface="Arial" pitchFamily="34" charset="0"/>
                        </a:rPr>
                        <a:t> oil</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25%</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40%</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Heavy fuel</a:t>
                      </a:r>
                      <a:r>
                        <a:rPr lang="en-GB" baseline="0" dirty="0" smtClean="0">
                          <a:latin typeface="Arial" pitchFamily="34" charset="0"/>
                          <a:cs typeface="Arial" pitchFamily="34" charset="0"/>
                        </a:rPr>
                        <a:t> oil</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15%</a:t>
                      </a:r>
                      <a:endParaRPr lang="en-US" dirty="0">
                        <a:latin typeface="Arial" pitchFamily="34" charset="0"/>
                        <a:cs typeface="Arial" pitchFamily="34" charset="0"/>
                      </a:endParaRPr>
                    </a:p>
                  </a:txBody>
                  <a:tcPr/>
                </a:tc>
              </a:tr>
            </a:tbl>
          </a:graphicData>
        </a:graphic>
      </p:graphicFrame>
      <p:sp>
        <p:nvSpPr>
          <p:cNvPr id="8" name="TextBox 7"/>
          <p:cNvSpPr txBox="1"/>
          <p:nvPr/>
        </p:nvSpPr>
        <p:spPr>
          <a:xfrm>
            <a:off x="928662" y="142852"/>
            <a:ext cx="4104522" cy="400110"/>
          </a:xfrm>
          <a:prstGeom prst="rect">
            <a:avLst/>
          </a:prstGeom>
          <a:noFill/>
        </p:spPr>
        <p:txBody>
          <a:bodyPr wrap="none" rtlCol="0">
            <a:spAutoFit/>
          </a:bodyPr>
          <a:lstStyle/>
          <a:p>
            <a:r>
              <a:rPr lang="en-GB" sz="2000" b="1" dirty="0" smtClean="0">
                <a:latin typeface="Arial" pitchFamily="34" charset="0"/>
                <a:cs typeface="Arial" pitchFamily="34" charset="0"/>
              </a:rPr>
              <a:t>Typical Yield from a Barrel of Oil</a:t>
            </a:r>
            <a:endParaRPr lang="en-US" sz="2000" b="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71604" y="1214422"/>
          <a:ext cx="6096001" cy="4246880"/>
        </p:xfrm>
        <a:graphic>
          <a:graphicData uri="http://schemas.openxmlformats.org/drawingml/2006/table">
            <a:tbl>
              <a:tblPr firstRow="1" bandRow="1">
                <a:tableStyleId>{5C22544A-7EE6-4342-B048-85BDC9FD1C3A}</a:tableStyleId>
              </a:tblPr>
              <a:tblGrid>
                <a:gridCol w="1922009"/>
                <a:gridCol w="1048369"/>
                <a:gridCol w="873641"/>
                <a:gridCol w="1125991"/>
                <a:gridCol w="1125991"/>
              </a:tblGrid>
              <a:tr h="370840">
                <a:tc>
                  <a:txBody>
                    <a:bodyPr/>
                    <a:lstStyle/>
                    <a:p>
                      <a:r>
                        <a:rPr lang="en-GB" dirty="0" smtClean="0">
                          <a:latin typeface="Arial" pitchFamily="34" charset="0"/>
                          <a:cs typeface="Arial" pitchFamily="34" charset="0"/>
                        </a:rPr>
                        <a:t>Region</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1990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2000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2010</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N America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21982</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19195</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19937</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21008</a:t>
                      </a:r>
                      <a:endParaRPr lang="en-US"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S</a:t>
                      </a:r>
                      <a:r>
                        <a:rPr lang="en-GB" baseline="0" dirty="0" smtClean="0">
                          <a:latin typeface="Arial" pitchFamily="34" charset="0"/>
                          <a:cs typeface="Arial" pitchFamily="34" charset="0"/>
                        </a:rPr>
                        <a:t> &amp; Central America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7251</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6009</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6271</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6653</a:t>
                      </a:r>
                      <a:endParaRPr lang="en-US"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Europe &amp; Eurasia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32136</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27808</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25278</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24435</a:t>
                      </a:r>
                      <a:endParaRPr lang="en-US"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Middle East</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3528</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5260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6491</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7923</a:t>
                      </a:r>
                      <a:endParaRPr lang="en-US"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Africa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2102</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2804</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2897</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3192</a:t>
                      </a:r>
                      <a:endParaRPr lang="en-US"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Asia Pacific</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12364</a:t>
                      </a:r>
                      <a:endParaRPr lang="en-US"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latin typeface="Arial" pitchFamily="34" charset="0"/>
                          <a:cs typeface="Arial" pitchFamily="34" charset="0"/>
                        </a:rPr>
                        <a:t>13470</a:t>
                      </a:r>
                      <a:endParaRPr lang="en-US" dirty="0" smtClean="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21468</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28405</a:t>
                      </a:r>
                      <a:endParaRPr lang="en-US"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latin typeface="Arial" pitchFamily="34" charset="0"/>
                          <a:cs typeface="Arial" pitchFamily="34" charset="0"/>
                        </a:rPr>
                        <a:t>World</a:t>
                      </a:r>
                      <a:endParaRPr lang="en-US" dirty="0">
                        <a:latin typeface="Arial" pitchFamily="34" charset="0"/>
                        <a:cs typeface="Arial" pitchFamily="34" charset="0"/>
                      </a:endParaRPr>
                    </a:p>
                  </a:txBody>
                  <a:tcPr/>
                </a:tc>
                <a:tc>
                  <a:txBody>
                    <a:bodyPr/>
                    <a:lstStyle/>
                    <a:p>
                      <a:pPr algn="ctr"/>
                      <a:r>
                        <a:rPr lang="en-GB" b="1" dirty="0" smtClean="0">
                          <a:latin typeface="Arial" pitchFamily="34" charset="0"/>
                          <a:cs typeface="Arial" pitchFamily="34" charset="0"/>
                        </a:rPr>
                        <a:t>79363</a:t>
                      </a:r>
                      <a:endParaRPr lang="en-US" b="1" dirty="0">
                        <a:latin typeface="Arial" pitchFamily="34" charset="0"/>
                        <a:cs typeface="Arial" pitchFamily="34" charset="0"/>
                      </a:endParaRPr>
                    </a:p>
                  </a:txBody>
                  <a:tcPr/>
                </a:tc>
                <a:tc>
                  <a:txBody>
                    <a:bodyPr/>
                    <a:lstStyle/>
                    <a:p>
                      <a:pPr algn="ctr"/>
                      <a:r>
                        <a:rPr lang="en-GB" b="1" dirty="0" smtClean="0">
                          <a:latin typeface="Arial" pitchFamily="34" charset="0"/>
                          <a:cs typeface="Arial" pitchFamily="34" charset="0"/>
                        </a:rPr>
                        <a:t>74546</a:t>
                      </a:r>
                      <a:endParaRPr lang="en-US" b="1" dirty="0">
                        <a:latin typeface="Arial" pitchFamily="34" charset="0"/>
                        <a:cs typeface="Arial" pitchFamily="34" charset="0"/>
                      </a:endParaRPr>
                    </a:p>
                  </a:txBody>
                  <a:tcPr/>
                </a:tc>
                <a:tc>
                  <a:txBody>
                    <a:bodyPr/>
                    <a:lstStyle/>
                    <a:p>
                      <a:pPr algn="ctr"/>
                      <a:r>
                        <a:rPr lang="en-US" b="1" dirty="0" smtClean="0">
                          <a:latin typeface="Arial" pitchFamily="34" charset="0"/>
                          <a:cs typeface="Arial" pitchFamily="34" charset="0"/>
                        </a:rPr>
                        <a:t>82352</a:t>
                      </a:r>
                      <a:endParaRPr lang="en-US" b="1" dirty="0">
                        <a:latin typeface="Arial" pitchFamily="34" charset="0"/>
                        <a:cs typeface="Arial" pitchFamily="34" charset="0"/>
                      </a:endParaRPr>
                    </a:p>
                  </a:txBody>
                  <a:tcPr/>
                </a:tc>
                <a:tc>
                  <a:txBody>
                    <a:bodyPr/>
                    <a:lstStyle/>
                    <a:p>
                      <a:pPr algn="ctr"/>
                      <a:r>
                        <a:rPr lang="en-GB" b="1" dirty="0" smtClean="0">
                          <a:latin typeface="Arial" pitchFamily="34" charset="0"/>
                          <a:cs typeface="Arial" pitchFamily="34" charset="0"/>
                        </a:rPr>
                        <a:t>91616</a:t>
                      </a:r>
                      <a:endParaRPr lang="en-US" b="1"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1" dirty="0" smtClean="0">
                          <a:latin typeface="Arial" pitchFamily="34" charset="0"/>
                          <a:cs typeface="Arial" pitchFamily="34" charset="0"/>
                        </a:rPr>
                        <a:t>China</a:t>
                      </a:r>
                      <a:endParaRPr lang="en-US"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1805</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2892</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5407</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10302</a:t>
                      </a:r>
                      <a:endParaRPr lang="en-US" i="1" dirty="0">
                        <a:latin typeface="Arial" pitchFamily="34" charset="0"/>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Arial" pitchFamily="34" charset="0"/>
                          <a:cs typeface="Arial" pitchFamily="34" charset="0"/>
                        </a:rPr>
                        <a:t>India</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557</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1122</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2219</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3703</a:t>
                      </a:r>
                      <a:endParaRPr lang="en-US" i="1" dirty="0">
                        <a:latin typeface="Arial" pitchFamily="34" charset="0"/>
                        <a:cs typeface="Arial" pitchFamily="34" charset="0"/>
                      </a:endParaRPr>
                    </a:p>
                  </a:txBody>
                  <a:tcPr/>
                </a:tc>
              </a:tr>
            </a:tbl>
          </a:graphicData>
        </a:graphic>
      </p:graphicFrame>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5" name="TextBox 4"/>
          <p:cNvSpPr txBox="1"/>
          <p:nvPr/>
        </p:nvSpPr>
        <p:spPr>
          <a:xfrm>
            <a:off x="899592" y="332656"/>
            <a:ext cx="3945311" cy="707886"/>
          </a:xfrm>
          <a:prstGeom prst="rect">
            <a:avLst/>
          </a:prstGeom>
          <a:noFill/>
        </p:spPr>
        <p:txBody>
          <a:bodyPr wrap="none" rtlCol="0">
            <a:spAutoFit/>
          </a:bodyPr>
          <a:lstStyle/>
          <a:p>
            <a:r>
              <a:rPr lang="en-GB" sz="2000" b="1" dirty="0" smtClean="0">
                <a:latin typeface="Arial" pitchFamily="34" charset="0"/>
                <a:cs typeface="Arial" pitchFamily="34" charset="0"/>
              </a:rPr>
              <a:t>Oil Refinery Capacity</a:t>
            </a:r>
          </a:p>
          <a:p>
            <a:r>
              <a:rPr lang="en-GB" sz="2000" b="1" dirty="0" smtClean="0">
                <a:latin typeface="Arial" pitchFamily="34" charset="0"/>
                <a:cs typeface="Arial" pitchFamily="34" charset="0"/>
              </a:rPr>
              <a:t>(Thousands of barrels per day)</a:t>
            </a:r>
            <a:endParaRPr lang="en-US" sz="2000" b="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57158" y="1214422"/>
          <a:ext cx="8358250" cy="3708400"/>
        </p:xfrm>
        <a:graphic>
          <a:graphicData uri="http://schemas.openxmlformats.org/drawingml/2006/table">
            <a:tbl>
              <a:tblPr firstRow="1" bandRow="1">
                <a:tableStyleId>{5C22544A-7EE6-4342-B048-85BDC9FD1C3A}</a:tableStyleId>
              </a:tblPr>
              <a:tblGrid>
                <a:gridCol w="2558658"/>
                <a:gridCol w="1296144"/>
                <a:gridCol w="1656184"/>
                <a:gridCol w="1175614"/>
                <a:gridCol w="1671650"/>
              </a:tblGrid>
              <a:tr h="370840">
                <a:tc>
                  <a:txBody>
                    <a:bodyPr/>
                    <a:lstStyle/>
                    <a:p>
                      <a:r>
                        <a:rPr lang="en-GB" dirty="0" smtClean="0">
                          <a:latin typeface="Arial" pitchFamily="34" charset="0"/>
                          <a:cs typeface="Arial" pitchFamily="34" charset="0"/>
                        </a:rPr>
                        <a:t>Region</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1980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1990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2000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2010</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North America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16503</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16483</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18195</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17740</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S</a:t>
                      </a:r>
                      <a:r>
                        <a:rPr lang="en-GB" baseline="0" dirty="0" smtClean="0">
                          <a:latin typeface="Arial" pitchFamily="34" charset="0"/>
                          <a:cs typeface="Arial" pitchFamily="34" charset="0"/>
                        </a:rPr>
                        <a:t> &amp; Central America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5249</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4301</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5324</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4615</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Europe &amp; Eurasia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24398</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22689</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19202</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19624</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Middle East</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2427</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4470</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5430</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6484</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Africa</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1439</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2171</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2188</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2457</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Asia Pacific</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9227</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11184</a:t>
                      </a:r>
                      <a:endParaRPr lang="en-US" dirty="0">
                        <a:latin typeface="Arial" pitchFamily="34" charset="0"/>
                        <a:cs typeface="Arial" pitchFamily="34" charset="0"/>
                      </a:endParaRPr>
                    </a:p>
                  </a:txBody>
                  <a:tcPr/>
                </a:tc>
                <a:tc>
                  <a:txBody>
                    <a:bodyPr/>
                    <a:lstStyle/>
                    <a:p>
                      <a:pPr algn="ctr"/>
                      <a:r>
                        <a:rPr lang="en-US" dirty="0" smtClean="0">
                          <a:latin typeface="Arial" pitchFamily="34" charset="0"/>
                          <a:cs typeface="Arial" pitchFamily="34" charset="0"/>
                        </a:rPr>
                        <a:t>18083</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24263</a:t>
                      </a:r>
                      <a:endParaRPr lang="en-US" dirty="0">
                        <a:latin typeface="Arial" pitchFamily="34" charset="0"/>
                        <a:cs typeface="Arial" pitchFamily="34" charset="0"/>
                      </a:endParaRPr>
                    </a:p>
                  </a:txBody>
                  <a:tcPr/>
                </a:tc>
              </a:tr>
              <a:tr h="370840">
                <a:tc>
                  <a:txBody>
                    <a:bodyPr/>
                    <a:lstStyle/>
                    <a:p>
                      <a:r>
                        <a:rPr lang="en-GB" b="1" dirty="0" smtClean="0">
                          <a:latin typeface="Arial" pitchFamily="34" charset="0"/>
                          <a:cs typeface="Arial" pitchFamily="34" charset="0"/>
                        </a:rPr>
                        <a:t>World</a:t>
                      </a:r>
                      <a:endParaRPr lang="en-US" b="1" dirty="0">
                        <a:latin typeface="Arial" pitchFamily="34" charset="0"/>
                        <a:cs typeface="Arial" pitchFamily="34" charset="0"/>
                      </a:endParaRPr>
                    </a:p>
                  </a:txBody>
                  <a:tcPr/>
                </a:tc>
                <a:tc>
                  <a:txBody>
                    <a:bodyPr/>
                    <a:lstStyle/>
                    <a:p>
                      <a:pPr algn="ctr"/>
                      <a:r>
                        <a:rPr lang="en-GB" b="1" dirty="0" smtClean="0">
                          <a:latin typeface="Arial" pitchFamily="34" charset="0"/>
                          <a:cs typeface="Arial" pitchFamily="34" charset="0"/>
                        </a:rPr>
                        <a:t>59243</a:t>
                      </a:r>
                      <a:endParaRPr lang="en-US" b="1" dirty="0">
                        <a:latin typeface="Arial" pitchFamily="34" charset="0"/>
                        <a:cs typeface="Arial" pitchFamily="34" charset="0"/>
                      </a:endParaRPr>
                    </a:p>
                  </a:txBody>
                  <a:tcPr/>
                </a:tc>
                <a:tc>
                  <a:txBody>
                    <a:bodyPr/>
                    <a:lstStyle/>
                    <a:p>
                      <a:pPr algn="ctr"/>
                      <a:r>
                        <a:rPr lang="en-GB" b="1" dirty="0" smtClean="0">
                          <a:latin typeface="Arial" pitchFamily="34" charset="0"/>
                          <a:cs typeface="Arial" pitchFamily="34" charset="0"/>
                        </a:rPr>
                        <a:t>61297</a:t>
                      </a:r>
                      <a:endParaRPr lang="en-US" b="1" dirty="0">
                        <a:latin typeface="Arial" pitchFamily="34" charset="0"/>
                        <a:cs typeface="Arial" pitchFamily="34" charset="0"/>
                      </a:endParaRPr>
                    </a:p>
                  </a:txBody>
                  <a:tcPr/>
                </a:tc>
                <a:tc>
                  <a:txBody>
                    <a:bodyPr/>
                    <a:lstStyle/>
                    <a:p>
                      <a:pPr algn="ctr"/>
                      <a:r>
                        <a:rPr lang="en-US" b="1" dirty="0" smtClean="0">
                          <a:latin typeface="Arial" pitchFamily="34" charset="0"/>
                          <a:cs typeface="Arial" pitchFamily="34" charset="0"/>
                        </a:rPr>
                        <a:t>68424</a:t>
                      </a:r>
                      <a:endParaRPr lang="en-US" b="1" dirty="0">
                        <a:latin typeface="Arial" pitchFamily="34" charset="0"/>
                        <a:cs typeface="Arial" pitchFamily="34" charset="0"/>
                      </a:endParaRPr>
                    </a:p>
                  </a:txBody>
                  <a:tcPr/>
                </a:tc>
                <a:tc>
                  <a:txBody>
                    <a:bodyPr/>
                    <a:lstStyle/>
                    <a:p>
                      <a:pPr algn="ctr"/>
                      <a:r>
                        <a:rPr lang="en-GB" b="1" dirty="0" smtClean="0">
                          <a:latin typeface="Arial" pitchFamily="34" charset="0"/>
                          <a:cs typeface="Arial" pitchFamily="34" charset="0"/>
                        </a:rPr>
                        <a:t>75188</a:t>
                      </a:r>
                      <a:endParaRPr lang="en-US" b="1" dirty="0">
                        <a:latin typeface="Arial" pitchFamily="34" charset="0"/>
                        <a:cs typeface="Arial" pitchFamily="34" charset="0"/>
                      </a:endParaRPr>
                    </a:p>
                  </a:txBody>
                  <a:tcPr/>
                </a:tc>
              </a:tr>
              <a:tr h="370840">
                <a:tc>
                  <a:txBody>
                    <a:bodyPr/>
                    <a:lstStyle/>
                    <a:p>
                      <a:r>
                        <a:rPr lang="en-GB" i="1" dirty="0" smtClean="0">
                          <a:latin typeface="Arial" pitchFamily="34" charset="0"/>
                          <a:cs typeface="Arial" pitchFamily="34" charset="0"/>
                        </a:rPr>
                        <a:t>China</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1510</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2153</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4218</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8571</a:t>
                      </a:r>
                      <a:endParaRPr lang="en-US" i="1" dirty="0">
                        <a:latin typeface="Arial" pitchFamily="34" charset="0"/>
                        <a:cs typeface="Arial" pitchFamily="34" charset="0"/>
                      </a:endParaRPr>
                    </a:p>
                  </a:txBody>
                  <a:tcPr/>
                </a:tc>
              </a:tr>
              <a:tr h="370840">
                <a:tc>
                  <a:txBody>
                    <a:bodyPr/>
                    <a:lstStyle/>
                    <a:p>
                      <a:r>
                        <a:rPr lang="en-GB" i="1" dirty="0" smtClean="0">
                          <a:latin typeface="Arial" pitchFamily="34" charset="0"/>
                          <a:cs typeface="Arial" pitchFamily="34" charset="0"/>
                        </a:rPr>
                        <a:t>India</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502</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1038</a:t>
                      </a:r>
                      <a:endParaRPr lang="en-US" i="1" dirty="0">
                        <a:latin typeface="Arial" pitchFamily="34" charset="0"/>
                        <a:cs typeface="Arial" pitchFamily="34" charset="0"/>
                      </a:endParaRPr>
                    </a:p>
                  </a:txBody>
                  <a:tcPr/>
                </a:tc>
                <a:tc>
                  <a:txBody>
                    <a:bodyPr/>
                    <a:lstStyle/>
                    <a:p>
                      <a:pPr algn="ctr"/>
                      <a:r>
                        <a:rPr lang="en-US" i="1" dirty="0" smtClean="0">
                          <a:latin typeface="Arial" pitchFamily="34" charset="0"/>
                          <a:cs typeface="Arial" pitchFamily="34" charset="0"/>
                        </a:rPr>
                        <a:t>2039</a:t>
                      </a:r>
                      <a:endParaRPr lang="en-US" i="1" dirty="0">
                        <a:latin typeface="Arial" pitchFamily="34" charset="0"/>
                        <a:cs typeface="Arial" pitchFamily="34" charset="0"/>
                      </a:endParaRPr>
                    </a:p>
                  </a:txBody>
                  <a:tcPr/>
                </a:tc>
                <a:tc>
                  <a:txBody>
                    <a:bodyPr/>
                    <a:lstStyle/>
                    <a:p>
                      <a:pPr algn="ctr"/>
                      <a:r>
                        <a:rPr lang="en-GB" i="1" dirty="0" smtClean="0">
                          <a:latin typeface="Arial" pitchFamily="34" charset="0"/>
                          <a:cs typeface="Arial" pitchFamily="34" charset="0"/>
                        </a:rPr>
                        <a:t>3899</a:t>
                      </a:r>
                      <a:endParaRPr lang="en-US" i="1" dirty="0">
                        <a:latin typeface="Arial" pitchFamily="34" charset="0"/>
                        <a:cs typeface="Arial" pitchFamily="34" charset="0"/>
                      </a:endParaRPr>
                    </a:p>
                  </a:txBody>
                  <a:tcPr/>
                </a:tc>
              </a:tr>
            </a:tbl>
          </a:graphicData>
        </a:graphic>
      </p:graphicFrame>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5" name="TextBox 4"/>
          <p:cNvSpPr txBox="1"/>
          <p:nvPr/>
        </p:nvSpPr>
        <p:spPr>
          <a:xfrm>
            <a:off x="1000100" y="142852"/>
            <a:ext cx="3945311" cy="707886"/>
          </a:xfrm>
          <a:prstGeom prst="rect">
            <a:avLst/>
          </a:prstGeom>
          <a:noFill/>
        </p:spPr>
        <p:txBody>
          <a:bodyPr wrap="none" rtlCol="0">
            <a:spAutoFit/>
          </a:bodyPr>
          <a:lstStyle/>
          <a:p>
            <a:r>
              <a:rPr lang="en-GB" sz="2000" b="1" dirty="0" smtClean="0">
                <a:latin typeface="Arial" pitchFamily="34" charset="0"/>
                <a:cs typeface="Arial" pitchFamily="34" charset="0"/>
              </a:rPr>
              <a:t>Oil Refineries throughput</a:t>
            </a:r>
          </a:p>
          <a:p>
            <a:r>
              <a:rPr lang="en-GB" sz="2000" b="1" dirty="0" smtClean="0">
                <a:latin typeface="Arial" pitchFamily="34" charset="0"/>
                <a:cs typeface="Arial" pitchFamily="34" charset="0"/>
              </a:rPr>
              <a:t>(Thousands of barrels per day)</a:t>
            </a:r>
            <a:endParaRPr lang="en-US" sz="2000" b="1" dirty="0">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www.geolsoc.org.uk/webdav/site/GSL/shared/images/geoscientist/woodPic5resized.jpg"/>
          <p:cNvPicPr>
            <a:picLocks noChangeAspect="1" noChangeArrowheads="1"/>
          </p:cNvPicPr>
          <p:nvPr/>
        </p:nvPicPr>
        <p:blipFill>
          <a:blip r:embed="rId2" cstate="print"/>
          <a:srcRect/>
          <a:stretch>
            <a:fillRect/>
          </a:stretch>
        </p:blipFill>
        <p:spPr bwMode="auto">
          <a:xfrm>
            <a:off x="500034" y="500042"/>
            <a:ext cx="8072494" cy="5870904"/>
          </a:xfrm>
          <a:prstGeom prst="rect">
            <a:avLst/>
          </a:prstGeom>
          <a:noFill/>
        </p:spPr>
      </p:pic>
      <p:sp>
        <p:nvSpPr>
          <p:cNvPr id="3" name="Rectangle 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6" name="TextBox 5"/>
          <p:cNvSpPr txBox="1"/>
          <p:nvPr/>
        </p:nvSpPr>
        <p:spPr>
          <a:xfrm>
            <a:off x="928662" y="142852"/>
            <a:ext cx="1622560" cy="400110"/>
          </a:xfrm>
          <a:prstGeom prst="rect">
            <a:avLst/>
          </a:prstGeom>
          <a:noFill/>
        </p:spPr>
        <p:txBody>
          <a:bodyPr wrap="none" rtlCol="0">
            <a:spAutoFit/>
          </a:bodyPr>
          <a:lstStyle/>
          <a:p>
            <a:r>
              <a:rPr lang="en-GB" sz="2000" b="1" dirty="0" smtClean="0">
                <a:latin typeface="Arial" pitchFamily="34" charset="0"/>
                <a:cs typeface="Arial" pitchFamily="34" charset="0"/>
              </a:rPr>
              <a:t>Natural Gas</a:t>
            </a:r>
            <a:endParaRPr lang="en-US" sz="2000" b="1" dirty="0">
              <a:latin typeface="Arial" pitchFamily="34" charset="0"/>
              <a:cs typeface="Arial" pitchFamily="34" charset="0"/>
            </a:endParaRPr>
          </a:p>
        </p:txBody>
      </p:sp>
      <p:grpSp>
        <p:nvGrpSpPr>
          <p:cNvPr id="2" name="Group 7"/>
          <p:cNvGrpSpPr/>
          <p:nvPr/>
        </p:nvGrpSpPr>
        <p:grpSpPr>
          <a:xfrm>
            <a:off x="2285984" y="627418"/>
            <a:ext cx="4500594" cy="5533510"/>
            <a:chOff x="2357422" y="627418"/>
            <a:chExt cx="4500594" cy="5533510"/>
          </a:xfrm>
        </p:grpSpPr>
        <p:pic>
          <p:nvPicPr>
            <p:cNvPr id="6147" name="Picture 3" descr="gas_LNG_ship_375x180"/>
            <p:cNvPicPr>
              <a:picLocks noChangeAspect="1" noChangeArrowheads="1"/>
            </p:cNvPicPr>
            <p:nvPr/>
          </p:nvPicPr>
          <p:blipFill>
            <a:blip r:embed="rId3" cstate="print"/>
            <a:srcRect/>
            <a:stretch>
              <a:fillRect/>
            </a:stretch>
          </p:blipFill>
          <p:spPr bwMode="auto">
            <a:xfrm>
              <a:off x="2357422" y="4000504"/>
              <a:ext cx="4500594" cy="2160424"/>
            </a:xfrm>
            <a:prstGeom prst="rect">
              <a:avLst/>
            </a:prstGeom>
            <a:noFill/>
          </p:spPr>
        </p:pic>
        <p:pic>
          <p:nvPicPr>
            <p:cNvPr id="7" name="Picture 4" descr="http://s0.geograph.org.uk/photos/23/81/238101_9bc63380.jpg"/>
            <p:cNvPicPr>
              <a:picLocks noChangeAspect="1" noChangeArrowheads="1"/>
            </p:cNvPicPr>
            <p:nvPr/>
          </p:nvPicPr>
          <p:blipFill>
            <a:blip r:embed="rId4" cstate="print"/>
            <a:srcRect/>
            <a:stretch>
              <a:fillRect/>
            </a:stretch>
          </p:blipFill>
          <p:spPr bwMode="auto">
            <a:xfrm>
              <a:off x="2358995" y="627418"/>
              <a:ext cx="4497448" cy="3373086"/>
            </a:xfrm>
            <a:prstGeom prst="rect">
              <a:avLst/>
            </a:prstGeom>
            <a:noFill/>
          </p:spPr>
        </p:pic>
      </p:gr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79777" y="188640"/>
            <a:ext cx="1912703" cy="461665"/>
          </a:xfrm>
          <a:prstGeom prst="rect">
            <a:avLst/>
          </a:prstGeom>
          <a:noFill/>
        </p:spPr>
        <p:txBody>
          <a:bodyPr wrap="none" rtlCol="0">
            <a:spAutoFit/>
          </a:bodyPr>
          <a:lstStyle/>
          <a:p>
            <a:r>
              <a:rPr lang="en-GB" sz="2400" b="1" dirty="0" smtClean="0">
                <a:latin typeface="Arial" pitchFamily="34" charset="0"/>
                <a:cs typeface="Arial" pitchFamily="34" charset="0"/>
              </a:rPr>
              <a:t>Natural Gas</a:t>
            </a:r>
            <a:endParaRPr lang="en-GB" sz="2400" b="1" dirty="0">
              <a:latin typeface="Arial" pitchFamily="34" charset="0"/>
              <a:cs typeface="Arial" pitchFamily="34" charset="0"/>
            </a:endParaRPr>
          </a:p>
        </p:txBody>
      </p:sp>
      <p:sp>
        <p:nvSpPr>
          <p:cNvPr id="3" name="Rectangle 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4" name="TextBox 3"/>
          <p:cNvSpPr txBox="1"/>
          <p:nvPr/>
        </p:nvSpPr>
        <p:spPr>
          <a:xfrm>
            <a:off x="683568" y="404664"/>
            <a:ext cx="1067921" cy="400110"/>
          </a:xfrm>
          <a:prstGeom prst="rect">
            <a:avLst/>
          </a:prstGeom>
          <a:noFill/>
        </p:spPr>
        <p:txBody>
          <a:bodyPr wrap="none" rtlCol="0">
            <a:spAutoFit/>
          </a:bodyPr>
          <a:lstStyle/>
          <a:p>
            <a:r>
              <a:rPr lang="en-GB" sz="2000" b="1" dirty="0" smtClean="0">
                <a:latin typeface="Arial" pitchFamily="34" charset="0"/>
                <a:cs typeface="Arial" pitchFamily="34" charset="0"/>
              </a:rPr>
              <a:t>History</a:t>
            </a:r>
            <a:endParaRPr lang="en-GB" sz="2000" b="1" dirty="0">
              <a:latin typeface="Arial" pitchFamily="34" charset="0"/>
              <a:cs typeface="Arial" pitchFamily="34" charset="0"/>
            </a:endParaRPr>
          </a:p>
        </p:txBody>
      </p:sp>
      <p:sp>
        <p:nvSpPr>
          <p:cNvPr id="5" name="TextBox 4"/>
          <p:cNvSpPr txBox="1"/>
          <p:nvPr/>
        </p:nvSpPr>
        <p:spPr>
          <a:xfrm>
            <a:off x="323528" y="836712"/>
            <a:ext cx="5544616" cy="5355312"/>
          </a:xfrm>
          <a:prstGeom prst="rect">
            <a:avLst/>
          </a:prstGeom>
          <a:noFill/>
        </p:spPr>
        <p:txBody>
          <a:bodyPr wrap="square" rtlCol="0">
            <a:spAutoFit/>
          </a:bodyPr>
          <a:lstStyle/>
          <a:p>
            <a:r>
              <a:rPr lang="en-GB" b="1" dirty="0" smtClean="0">
                <a:latin typeface="Arial" pitchFamily="34" charset="0"/>
                <a:cs typeface="Arial" pitchFamily="34" charset="0"/>
              </a:rPr>
              <a:t>1000 BC </a:t>
            </a:r>
            <a:r>
              <a:rPr lang="en-GB" dirty="0" smtClean="0">
                <a:latin typeface="Arial" pitchFamily="34" charset="0"/>
                <a:cs typeface="Arial" pitchFamily="34" charset="0"/>
              </a:rPr>
              <a:t>Mount Parnassus, Greece</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500 BC </a:t>
            </a:r>
            <a:r>
              <a:rPr lang="en-GB" dirty="0" smtClean="0">
                <a:latin typeface="Arial" pitchFamily="34" charset="0"/>
                <a:cs typeface="Arial" pitchFamily="34" charset="0"/>
              </a:rPr>
              <a:t>China – first to discover and use natural gas. Bamboo shoot pipeline to transport gas which was burnt to desalinate water</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100 AD </a:t>
            </a:r>
            <a:r>
              <a:rPr lang="en-GB" dirty="0" smtClean="0">
                <a:latin typeface="Arial" pitchFamily="34" charset="0"/>
                <a:cs typeface="Arial" pitchFamily="34" charset="0"/>
              </a:rPr>
              <a:t>Persia – first recorded use of natural gas in the home</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1785 UK </a:t>
            </a:r>
            <a:r>
              <a:rPr lang="en-GB" dirty="0" smtClean="0">
                <a:latin typeface="Arial" pitchFamily="34" charset="0"/>
                <a:cs typeface="Arial" pitchFamily="34" charset="0"/>
              </a:rPr>
              <a:t>– first commercial use to light houses</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1803 UK </a:t>
            </a:r>
            <a:r>
              <a:rPr lang="en-GB" dirty="0" smtClean="0">
                <a:latin typeface="Arial" pitchFamily="34" charset="0"/>
                <a:cs typeface="Arial" pitchFamily="34" charset="0"/>
              </a:rPr>
              <a:t>– gas lighting system patented</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1812 UK  </a:t>
            </a:r>
            <a:r>
              <a:rPr lang="en-GB" dirty="0" smtClean="0">
                <a:latin typeface="Arial" pitchFamily="34" charset="0"/>
                <a:cs typeface="Arial" pitchFamily="34" charset="0"/>
              </a:rPr>
              <a:t>– first gas company founded in London</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1821 USA </a:t>
            </a:r>
            <a:r>
              <a:rPr lang="en-GB" dirty="0" smtClean="0">
                <a:latin typeface="Arial" pitchFamily="34" charset="0"/>
                <a:cs typeface="Arial" pitchFamily="34" charset="0"/>
              </a:rPr>
              <a:t>– first well for natural gas in Fredonia, NY – used for house lighting</a:t>
            </a:r>
          </a:p>
          <a:p>
            <a:endParaRPr lang="en-GB" dirty="0" smtClean="0">
              <a:latin typeface="Arial" pitchFamily="34" charset="0"/>
              <a:cs typeface="Arial" pitchFamily="34" charset="0"/>
            </a:endParaRPr>
          </a:p>
          <a:p>
            <a:r>
              <a:rPr lang="en-GB" b="1" dirty="0" smtClean="0">
                <a:latin typeface="Arial" pitchFamily="34" charset="0"/>
                <a:cs typeface="Arial" pitchFamily="34" charset="0"/>
              </a:rPr>
              <a:t>1826 UK </a:t>
            </a:r>
            <a:r>
              <a:rPr lang="en-GB" dirty="0" smtClean="0">
                <a:latin typeface="Arial" pitchFamily="34" charset="0"/>
                <a:cs typeface="Arial" pitchFamily="34" charset="0"/>
              </a:rPr>
              <a:t>– first gas cooker devised</a:t>
            </a:r>
            <a:endParaRPr lang="en-GB" dirty="0">
              <a:latin typeface="Arial" pitchFamily="34" charset="0"/>
              <a:cs typeface="Arial" pitchFamily="34" charset="0"/>
            </a:endParaRPr>
          </a:p>
        </p:txBody>
      </p:sp>
      <p:grpSp>
        <p:nvGrpSpPr>
          <p:cNvPr id="8" name="Group 7"/>
          <p:cNvGrpSpPr/>
          <p:nvPr/>
        </p:nvGrpSpPr>
        <p:grpSpPr>
          <a:xfrm>
            <a:off x="6062017" y="836712"/>
            <a:ext cx="2830463" cy="5175703"/>
            <a:chOff x="6062017" y="836712"/>
            <a:chExt cx="2830463" cy="5175703"/>
          </a:xfrm>
        </p:grpSpPr>
        <p:pic>
          <p:nvPicPr>
            <p:cNvPr id="10242" name="Picture 2" descr="http://sphotos-a.xx.fbcdn.net/hphotos-snc6/c0.0.403.403/p403x403/206420_437815829598286_311817580_n.jpg"/>
            <p:cNvPicPr>
              <a:picLocks noChangeAspect="1" noChangeArrowheads="1"/>
            </p:cNvPicPr>
            <p:nvPr/>
          </p:nvPicPr>
          <p:blipFill>
            <a:blip r:embed="rId2" cstate="print"/>
            <a:srcRect/>
            <a:stretch>
              <a:fillRect/>
            </a:stretch>
          </p:blipFill>
          <p:spPr bwMode="auto">
            <a:xfrm>
              <a:off x="6062017" y="3181951"/>
              <a:ext cx="2830463" cy="2830464"/>
            </a:xfrm>
            <a:prstGeom prst="rect">
              <a:avLst/>
            </a:prstGeom>
            <a:noFill/>
          </p:spPr>
        </p:pic>
        <p:pic>
          <p:nvPicPr>
            <p:cNvPr id="10244" name="Picture 4" descr="http://www.crystalinks.com/delphivapors.jpg"/>
            <p:cNvPicPr>
              <a:picLocks noChangeAspect="1" noChangeArrowheads="1"/>
            </p:cNvPicPr>
            <p:nvPr/>
          </p:nvPicPr>
          <p:blipFill>
            <a:blip r:embed="rId3" cstate="print"/>
            <a:srcRect/>
            <a:stretch>
              <a:fillRect/>
            </a:stretch>
          </p:blipFill>
          <p:spPr bwMode="auto">
            <a:xfrm>
              <a:off x="6073439" y="836712"/>
              <a:ext cx="2807619" cy="2202787"/>
            </a:xfrm>
            <a:prstGeom prst="rect">
              <a:avLst/>
            </a:prstGeom>
            <a:noFill/>
          </p:spPr>
        </p:pic>
      </p:gr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9176" y="142852"/>
            <a:ext cx="1622560" cy="400110"/>
          </a:xfrm>
          <a:prstGeom prst="rect">
            <a:avLst/>
          </a:prstGeom>
          <a:noFill/>
        </p:spPr>
        <p:txBody>
          <a:bodyPr wrap="none" rtlCol="0">
            <a:spAutoFit/>
          </a:bodyPr>
          <a:lstStyle/>
          <a:p>
            <a:r>
              <a:rPr lang="en-GB" sz="2000" b="1" dirty="0" smtClean="0">
                <a:latin typeface="Arial" pitchFamily="34" charset="0"/>
                <a:cs typeface="Arial" pitchFamily="34" charset="0"/>
              </a:rPr>
              <a:t>Natural Gas</a:t>
            </a:r>
            <a:endParaRPr lang="en-US" sz="2000" b="1" dirty="0">
              <a:latin typeface="Arial" pitchFamily="34" charset="0"/>
              <a:cs typeface="Arial" pitchFamily="34" charset="0"/>
            </a:endParaRPr>
          </a:p>
        </p:txBody>
      </p:sp>
      <p:sp>
        <p:nvSpPr>
          <p:cNvPr id="3" name="TextBox 2"/>
          <p:cNvSpPr txBox="1"/>
          <p:nvPr/>
        </p:nvSpPr>
        <p:spPr>
          <a:xfrm>
            <a:off x="785786" y="714356"/>
            <a:ext cx="7643866" cy="5493812"/>
          </a:xfrm>
          <a:prstGeom prst="rect">
            <a:avLst/>
          </a:prstGeom>
          <a:noFill/>
        </p:spPr>
        <p:txBody>
          <a:bodyPr wrap="square" rtlCol="0">
            <a:spAutoFit/>
          </a:bodyPr>
          <a:lstStyle/>
          <a:p>
            <a:pPr>
              <a:lnSpc>
                <a:spcPct val="150000"/>
              </a:lnSpc>
            </a:pPr>
            <a:r>
              <a:rPr lang="en-GB" dirty="0" smtClean="0">
                <a:latin typeface="Arial" pitchFamily="34" charset="0"/>
                <a:cs typeface="Arial" pitchFamily="34" charset="0"/>
              </a:rPr>
              <a:t>Consists primarily of methane (CH</a:t>
            </a:r>
            <a:r>
              <a:rPr lang="en-GB" baseline="-25000" dirty="0" smtClean="0">
                <a:latin typeface="Arial" pitchFamily="34" charset="0"/>
                <a:cs typeface="Arial" pitchFamily="34" charset="0"/>
              </a:rPr>
              <a:t>4</a:t>
            </a:r>
            <a:r>
              <a:rPr lang="en-GB" dirty="0" smtClean="0">
                <a:latin typeface="Arial" pitchFamily="34" charset="0"/>
                <a:cs typeface="Arial" pitchFamily="34" charset="0"/>
              </a:rPr>
              <a:t>) but sometimes contains significant quantities of:</a:t>
            </a:r>
          </a:p>
          <a:p>
            <a:pPr marL="271463" indent="-271463">
              <a:lnSpc>
                <a:spcPct val="150000"/>
              </a:lnSpc>
              <a:buBlip>
                <a:blip r:embed="rId2"/>
              </a:buBlip>
            </a:pPr>
            <a:r>
              <a:rPr lang="en-GB" dirty="0" smtClean="0">
                <a:latin typeface="Arial" pitchFamily="34" charset="0"/>
                <a:cs typeface="Arial" pitchFamily="34" charset="0"/>
              </a:rPr>
              <a:t>Ethane</a:t>
            </a:r>
          </a:p>
          <a:p>
            <a:pPr marL="271463" indent="-271463">
              <a:lnSpc>
                <a:spcPct val="150000"/>
              </a:lnSpc>
              <a:buBlip>
                <a:blip r:embed="rId2"/>
              </a:buBlip>
            </a:pPr>
            <a:r>
              <a:rPr lang="en-GB" dirty="0" smtClean="0">
                <a:latin typeface="Arial" pitchFamily="34" charset="0"/>
                <a:cs typeface="Arial" pitchFamily="34" charset="0"/>
              </a:rPr>
              <a:t>Propane</a:t>
            </a:r>
          </a:p>
          <a:p>
            <a:pPr marL="271463" indent="-271463">
              <a:lnSpc>
                <a:spcPct val="150000"/>
              </a:lnSpc>
              <a:buBlip>
                <a:blip r:embed="rId2"/>
              </a:buBlip>
            </a:pPr>
            <a:r>
              <a:rPr lang="en-GB" dirty="0" smtClean="0">
                <a:latin typeface="Arial" pitchFamily="34" charset="0"/>
                <a:cs typeface="Arial" pitchFamily="34" charset="0"/>
              </a:rPr>
              <a:t>Butane</a:t>
            </a:r>
          </a:p>
          <a:p>
            <a:pPr marL="271463" indent="-271463">
              <a:lnSpc>
                <a:spcPct val="150000"/>
              </a:lnSpc>
              <a:buBlip>
                <a:blip r:embed="rId2"/>
              </a:buBlip>
            </a:pPr>
            <a:r>
              <a:rPr lang="en-GB" dirty="0" smtClean="0">
                <a:latin typeface="Arial" pitchFamily="34" charset="0"/>
                <a:cs typeface="Arial" pitchFamily="34" charset="0"/>
              </a:rPr>
              <a:t>Pentane</a:t>
            </a:r>
          </a:p>
          <a:p>
            <a:pPr marL="271463" indent="-271463">
              <a:lnSpc>
                <a:spcPct val="150000"/>
              </a:lnSpc>
              <a:buBlip>
                <a:blip r:embed="rId2"/>
              </a:buBlip>
            </a:pPr>
            <a:r>
              <a:rPr lang="en-GB" dirty="0" smtClean="0">
                <a:latin typeface="Arial" pitchFamily="34" charset="0"/>
                <a:cs typeface="Arial" pitchFamily="34" charset="0"/>
              </a:rPr>
              <a:t>And CO</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nitrogen, helium and H</a:t>
            </a:r>
            <a:r>
              <a:rPr lang="en-GB" baseline="-25000" dirty="0" smtClean="0">
                <a:latin typeface="Arial" pitchFamily="34" charset="0"/>
                <a:cs typeface="Arial" pitchFamily="34" charset="0"/>
              </a:rPr>
              <a:t>2</a:t>
            </a:r>
            <a:r>
              <a:rPr lang="en-GB" dirty="0" smtClean="0">
                <a:latin typeface="Arial" pitchFamily="34" charset="0"/>
                <a:cs typeface="Arial" pitchFamily="34" charset="0"/>
              </a:rPr>
              <a:t>S</a:t>
            </a:r>
          </a:p>
          <a:p>
            <a:pPr>
              <a:lnSpc>
                <a:spcPct val="150000"/>
              </a:lnSpc>
              <a:buBlip>
                <a:blip r:embed="rId2"/>
              </a:buBlip>
            </a:pPr>
            <a:endParaRPr lang="en-GB" dirty="0" smtClean="0">
              <a:latin typeface="Arial" pitchFamily="34" charset="0"/>
              <a:cs typeface="Arial" pitchFamily="34" charset="0"/>
            </a:endParaRPr>
          </a:p>
          <a:p>
            <a:pPr marL="271463" indent="-271463">
              <a:lnSpc>
                <a:spcPct val="150000"/>
              </a:lnSpc>
              <a:buBlip>
                <a:blip r:embed="rId2"/>
              </a:buBlip>
            </a:pPr>
            <a:r>
              <a:rPr lang="en-GB" dirty="0" smtClean="0">
                <a:latin typeface="Arial" pitchFamily="34" charset="0"/>
                <a:cs typeface="Arial" pitchFamily="34" charset="0"/>
              </a:rPr>
              <a:t>Found associated with crude oil</a:t>
            </a:r>
          </a:p>
          <a:p>
            <a:pPr marL="271463" indent="-271463">
              <a:lnSpc>
                <a:spcPct val="150000"/>
              </a:lnSpc>
              <a:buBlip>
                <a:blip r:embed="rId2"/>
              </a:buBlip>
            </a:pPr>
            <a:r>
              <a:rPr lang="en-GB" dirty="0" smtClean="0">
                <a:latin typeface="Arial" pitchFamily="34" charset="0"/>
                <a:cs typeface="Arial" pitchFamily="34" charset="0"/>
              </a:rPr>
              <a:t>Isolated natural gas reservoirs</a:t>
            </a:r>
          </a:p>
          <a:p>
            <a:pPr marL="271463" indent="-271463">
              <a:lnSpc>
                <a:spcPct val="150000"/>
              </a:lnSpc>
              <a:buBlip>
                <a:blip r:embed="rId2"/>
              </a:buBlip>
            </a:pPr>
            <a:r>
              <a:rPr lang="en-GB" dirty="0" smtClean="0">
                <a:latin typeface="Arial" pitchFamily="34" charset="0"/>
                <a:cs typeface="Arial" pitchFamily="34" charset="0"/>
              </a:rPr>
              <a:t>In coal beds – coal bed methane</a:t>
            </a:r>
          </a:p>
          <a:p>
            <a:pPr marL="271463" indent="-271463">
              <a:lnSpc>
                <a:spcPct val="150000"/>
              </a:lnSpc>
              <a:buBlip>
                <a:blip r:embed="rId2"/>
              </a:buBlip>
            </a:pPr>
            <a:r>
              <a:rPr lang="en-GB" dirty="0" smtClean="0">
                <a:latin typeface="Arial" pitchFamily="34" charset="0"/>
                <a:cs typeface="Arial" pitchFamily="34" charset="0"/>
              </a:rPr>
              <a:t>As methane </a:t>
            </a:r>
            <a:r>
              <a:rPr lang="en-GB" dirty="0" err="1" smtClean="0">
                <a:latin typeface="Arial" pitchFamily="34" charset="0"/>
                <a:cs typeface="Arial" pitchFamily="34" charset="0"/>
              </a:rPr>
              <a:t>clathrates</a:t>
            </a:r>
            <a:endParaRPr lang="en-GB" dirty="0" smtClean="0">
              <a:latin typeface="Arial" pitchFamily="34" charset="0"/>
              <a:cs typeface="Arial" pitchFamily="34" charset="0"/>
            </a:endParaRPr>
          </a:p>
          <a:p>
            <a:pPr marL="271463" indent="-271463">
              <a:lnSpc>
                <a:spcPct val="150000"/>
              </a:lnSpc>
              <a:buBlip>
                <a:blip r:embed="rId2"/>
              </a:buBlip>
            </a:pPr>
            <a:r>
              <a:rPr lang="en-GB" dirty="0" smtClean="0">
                <a:latin typeface="Arial" pitchFamily="34" charset="0"/>
                <a:cs typeface="Arial" pitchFamily="34" charset="0"/>
              </a:rPr>
              <a:t>Created by </a:t>
            </a:r>
            <a:r>
              <a:rPr lang="en-GB" dirty="0" err="1" smtClean="0">
                <a:latin typeface="Arial" pitchFamily="34" charset="0"/>
                <a:cs typeface="Arial" pitchFamily="34" charset="0"/>
              </a:rPr>
              <a:t>methanogenic</a:t>
            </a:r>
            <a:r>
              <a:rPr lang="en-GB" dirty="0" smtClean="0">
                <a:latin typeface="Arial" pitchFamily="34" charset="0"/>
                <a:cs typeface="Arial" pitchFamily="34" charset="0"/>
              </a:rPr>
              <a:t> organisms  in marshes, bogs and landfills</a:t>
            </a: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5726" y="142852"/>
            <a:ext cx="2614818" cy="400110"/>
          </a:xfrm>
          <a:prstGeom prst="rect">
            <a:avLst/>
          </a:prstGeom>
          <a:noFill/>
        </p:spPr>
        <p:txBody>
          <a:bodyPr wrap="none" rtlCol="0">
            <a:spAutoFit/>
          </a:bodyPr>
          <a:lstStyle/>
          <a:p>
            <a:r>
              <a:rPr lang="en-GB" sz="2000" b="1" dirty="0" smtClean="0">
                <a:latin typeface="Arial" pitchFamily="34" charset="0"/>
                <a:cs typeface="Arial" pitchFamily="34" charset="0"/>
              </a:rPr>
              <a:t>Origins of Oil &amp; Gas</a:t>
            </a:r>
            <a:endParaRPr lang="en-US" sz="2000" b="1" dirty="0">
              <a:latin typeface="Arial" pitchFamily="34" charset="0"/>
              <a:cs typeface="Arial" pitchFamily="34" charset="0"/>
            </a:endParaRPr>
          </a:p>
        </p:txBody>
      </p:sp>
      <p:sp>
        <p:nvSpPr>
          <p:cNvPr id="3" name="TextBox 2"/>
          <p:cNvSpPr txBox="1"/>
          <p:nvPr/>
        </p:nvSpPr>
        <p:spPr>
          <a:xfrm>
            <a:off x="955726" y="1643050"/>
            <a:ext cx="7143800" cy="4524315"/>
          </a:xfrm>
          <a:prstGeom prst="rect">
            <a:avLst/>
          </a:prstGeom>
          <a:noFill/>
        </p:spPr>
        <p:txBody>
          <a:bodyPr wrap="square" rtlCol="0">
            <a:spAutoFit/>
          </a:bodyPr>
          <a:lstStyle/>
          <a:p>
            <a:r>
              <a:rPr lang="en-GB" b="1" dirty="0" smtClean="0">
                <a:latin typeface="Arial" pitchFamily="34" charset="0"/>
                <a:cs typeface="Arial" pitchFamily="34" charset="0"/>
              </a:rPr>
              <a:t>Dominant view</a:t>
            </a:r>
          </a:p>
          <a:p>
            <a:endParaRPr lang="en-GB" b="1" dirty="0" smtClean="0">
              <a:latin typeface="Arial" pitchFamily="34" charset="0"/>
              <a:cs typeface="Arial" pitchFamily="34" charset="0"/>
            </a:endParaRPr>
          </a:p>
          <a:p>
            <a:pPr marL="266700" indent="-266700">
              <a:buBlip>
                <a:blip r:embed="rId2"/>
              </a:buBlip>
            </a:pPr>
            <a:r>
              <a:rPr lang="en-GB" dirty="0" smtClean="0">
                <a:latin typeface="Arial" pitchFamily="34" charset="0"/>
                <a:cs typeface="Arial" pitchFamily="34" charset="0"/>
              </a:rPr>
              <a:t>Products of complex, gradual transformation of ancient accumulations of dead organic matter (zooplankton &amp; algae) in anaerobic conditions</a:t>
            </a:r>
          </a:p>
          <a:p>
            <a:endParaRPr lang="en-GB" dirty="0" smtClean="0">
              <a:latin typeface="Arial" pitchFamily="34" charset="0"/>
              <a:cs typeface="Arial" pitchFamily="34" charset="0"/>
            </a:endParaRPr>
          </a:p>
          <a:p>
            <a:endParaRPr lang="en-GB" dirty="0" smtClean="0">
              <a:latin typeface="Arial" pitchFamily="34" charset="0"/>
              <a:cs typeface="Arial" pitchFamily="34" charset="0"/>
            </a:endParaRPr>
          </a:p>
          <a:p>
            <a:endParaRPr lang="en-GB" b="1" dirty="0" smtClean="0">
              <a:latin typeface="Arial" pitchFamily="34" charset="0"/>
              <a:cs typeface="Arial" pitchFamily="34" charset="0"/>
            </a:endParaRPr>
          </a:p>
          <a:p>
            <a:endParaRPr lang="en-GB" b="1" dirty="0" smtClean="0">
              <a:latin typeface="Arial" pitchFamily="34" charset="0"/>
              <a:cs typeface="Arial" pitchFamily="34" charset="0"/>
            </a:endParaRPr>
          </a:p>
          <a:p>
            <a:endParaRPr lang="en-GB" b="1" dirty="0" smtClean="0">
              <a:latin typeface="Arial" pitchFamily="34" charset="0"/>
              <a:cs typeface="Arial" pitchFamily="34" charset="0"/>
            </a:endParaRPr>
          </a:p>
          <a:p>
            <a:endParaRPr lang="en-GB" b="1" dirty="0" smtClean="0">
              <a:latin typeface="Arial" pitchFamily="34" charset="0"/>
              <a:cs typeface="Arial" pitchFamily="34" charset="0"/>
            </a:endParaRPr>
          </a:p>
          <a:p>
            <a:r>
              <a:rPr lang="en-GB" b="1" dirty="0" smtClean="0">
                <a:latin typeface="Arial" pitchFamily="34" charset="0"/>
                <a:cs typeface="Arial" pitchFamily="34" charset="0"/>
              </a:rPr>
              <a:t>Russian-Ukrainian view</a:t>
            </a:r>
          </a:p>
          <a:p>
            <a:endParaRPr lang="en-GB" b="1" dirty="0" smtClean="0">
              <a:latin typeface="Arial" pitchFamily="34" charset="0"/>
              <a:cs typeface="Arial" pitchFamily="34" charset="0"/>
            </a:endParaRPr>
          </a:p>
          <a:p>
            <a:pPr marL="266700" indent="-266700">
              <a:buBlip>
                <a:blip r:embed="rId2"/>
              </a:buBlip>
            </a:pPr>
            <a:r>
              <a:rPr lang="en-GB" dirty="0" err="1" smtClean="0">
                <a:latin typeface="Arial" pitchFamily="34" charset="0"/>
                <a:cs typeface="Arial" pitchFamily="34" charset="0"/>
              </a:rPr>
              <a:t>Abiogenic</a:t>
            </a:r>
            <a:r>
              <a:rPr lang="en-GB" dirty="0" smtClean="0">
                <a:latin typeface="Arial" pitchFamily="34" charset="0"/>
                <a:cs typeface="Arial" pitchFamily="34" charset="0"/>
              </a:rPr>
              <a:t>  products formed under high temperatures and pressures deep in the earth’s mantle from which they rise to be trapped in porous structures near the earth’s surface</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grpSp>
        <p:nvGrpSpPr>
          <p:cNvPr id="19" name="Group 18"/>
          <p:cNvGrpSpPr/>
          <p:nvPr/>
        </p:nvGrpSpPr>
        <p:grpSpPr>
          <a:xfrm>
            <a:off x="1043608" y="3465004"/>
            <a:ext cx="7323112" cy="612068"/>
            <a:chOff x="1187624" y="2996952"/>
            <a:chExt cx="7323112" cy="612068"/>
          </a:xfrm>
        </p:grpSpPr>
        <p:sp>
          <p:nvSpPr>
            <p:cNvPr id="7" name="Rectangle 6"/>
            <p:cNvSpPr/>
            <p:nvPr/>
          </p:nvSpPr>
          <p:spPr>
            <a:xfrm>
              <a:off x="3635896" y="3104964"/>
              <a:ext cx="1850504" cy="50405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chemeClr val="tx1"/>
                  </a:solidFill>
                  <a:latin typeface="Arial" pitchFamily="34" charset="0"/>
                  <a:cs typeface="Arial" pitchFamily="34" charset="0"/>
                </a:rPr>
                <a:t>Kerogen</a:t>
              </a:r>
              <a:endParaRPr lang="en-GB" dirty="0">
                <a:solidFill>
                  <a:schemeClr val="tx1"/>
                </a:solidFill>
                <a:latin typeface="Arial" pitchFamily="34" charset="0"/>
                <a:cs typeface="Arial" pitchFamily="34" charset="0"/>
              </a:endParaRPr>
            </a:p>
          </p:txBody>
        </p:sp>
        <p:sp>
          <p:nvSpPr>
            <p:cNvPr id="9" name="Rectangle 8"/>
            <p:cNvSpPr/>
            <p:nvPr/>
          </p:nvSpPr>
          <p:spPr>
            <a:xfrm>
              <a:off x="1187624" y="3104964"/>
              <a:ext cx="1850504" cy="50405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latin typeface="Arial" pitchFamily="34" charset="0"/>
                  <a:cs typeface="Arial" pitchFamily="34" charset="0"/>
                </a:rPr>
                <a:t>Organic matter</a:t>
              </a:r>
              <a:endParaRPr lang="en-GB" dirty="0">
                <a:solidFill>
                  <a:schemeClr val="tx1"/>
                </a:solidFill>
                <a:latin typeface="Arial" pitchFamily="34" charset="0"/>
                <a:cs typeface="Arial" pitchFamily="34" charset="0"/>
              </a:endParaRPr>
            </a:p>
          </p:txBody>
        </p:sp>
        <p:sp>
          <p:nvSpPr>
            <p:cNvPr id="10" name="Rectangle 9"/>
            <p:cNvSpPr/>
            <p:nvPr/>
          </p:nvSpPr>
          <p:spPr>
            <a:xfrm>
              <a:off x="6660232" y="3104964"/>
              <a:ext cx="1850504" cy="50405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latin typeface="Arial" pitchFamily="34" charset="0"/>
                  <a:cs typeface="Arial" pitchFamily="34" charset="0"/>
                </a:rPr>
                <a:t>Hydrocarbons</a:t>
              </a:r>
              <a:endParaRPr lang="en-GB" dirty="0">
                <a:solidFill>
                  <a:schemeClr val="tx1"/>
                </a:solidFill>
                <a:latin typeface="Arial" pitchFamily="34" charset="0"/>
                <a:cs typeface="Arial" pitchFamily="34" charset="0"/>
              </a:endParaRPr>
            </a:p>
          </p:txBody>
        </p:sp>
        <p:cxnSp>
          <p:nvCxnSpPr>
            <p:cNvPr id="13" name="Straight Arrow Connector 12"/>
            <p:cNvCxnSpPr>
              <a:endCxn id="7" idx="1"/>
            </p:cNvCxnSpPr>
            <p:nvPr/>
          </p:nvCxnSpPr>
          <p:spPr>
            <a:xfrm>
              <a:off x="3059832" y="3356992"/>
              <a:ext cx="57606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10" idx="1"/>
            </p:cNvCxnSpPr>
            <p:nvPr/>
          </p:nvCxnSpPr>
          <p:spPr>
            <a:xfrm>
              <a:off x="5486400" y="3356992"/>
              <a:ext cx="117383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36096" y="2996952"/>
              <a:ext cx="1253869" cy="338554"/>
            </a:xfrm>
            <a:prstGeom prst="rect">
              <a:avLst/>
            </a:prstGeom>
            <a:noFill/>
          </p:spPr>
          <p:txBody>
            <a:bodyPr wrap="none" rtlCol="0">
              <a:spAutoFit/>
            </a:bodyPr>
            <a:lstStyle/>
            <a:p>
              <a:r>
                <a:rPr lang="en-GB" sz="1600" dirty="0" err="1" smtClean="0">
                  <a:latin typeface="Arial" pitchFamily="34" charset="0"/>
                  <a:cs typeface="Arial" pitchFamily="34" charset="0"/>
                </a:rPr>
                <a:t>Catagenisis</a:t>
              </a:r>
              <a:endParaRPr lang="en-GB" sz="1600" dirty="0">
                <a:latin typeface="Arial" pitchFamily="34" charset="0"/>
                <a:cs typeface="Arial" pitchFamily="34" charset="0"/>
              </a:endParaRPr>
            </a:p>
          </p:txBody>
        </p:sp>
      </p:gr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908720"/>
            <a:ext cx="6668244" cy="4992392"/>
          </a:xfrm>
          <a:prstGeom prst="rect">
            <a:avLst/>
          </a:prstGeom>
        </p:spPr>
        <p:txBody>
          <a:bodyPr wrap="square">
            <a:spAutoFit/>
          </a:bodyPr>
          <a:lstStyle/>
          <a:p>
            <a:pPr marL="271463" indent="-271463">
              <a:lnSpc>
                <a:spcPct val="200000"/>
              </a:lnSpc>
              <a:buBlip>
                <a:blip r:embed="rId2"/>
              </a:buBlip>
            </a:pPr>
            <a:r>
              <a:rPr lang="en-GB" dirty="0" smtClean="0">
                <a:latin typeface="Arial" pitchFamily="34" charset="0"/>
                <a:cs typeface="Arial" pitchFamily="34" charset="0"/>
              </a:rPr>
              <a:t>Produced commercially from oil fields &amp; natural gas fields</a:t>
            </a:r>
          </a:p>
          <a:p>
            <a:pPr marL="271463" indent="-271463">
              <a:lnSpc>
                <a:spcPct val="200000"/>
              </a:lnSpc>
              <a:buBlip>
                <a:blip r:embed="rId2"/>
              </a:buBlip>
            </a:pPr>
            <a:r>
              <a:rPr lang="en-GB" dirty="0" smtClean="0">
                <a:latin typeface="Arial" pitchFamily="34" charset="0"/>
                <a:cs typeface="Arial" pitchFamily="34" charset="0"/>
              </a:rPr>
              <a:t>At lower temperatures (shallower depths) more oil than gas</a:t>
            </a:r>
          </a:p>
          <a:p>
            <a:pPr marL="271463" indent="-271463">
              <a:lnSpc>
                <a:spcPct val="200000"/>
              </a:lnSpc>
              <a:buBlip>
                <a:blip r:embed="rId2"/>
              </a:buBlip>
            </a:pPr>
            <a:r>
              <a:rPr lang="en-GB" dirty="0" smtClean="0">
                <a:latin typeface="Arial" pitchFamily="34" charset="0"/>
                <a:cs typeface="Arial" pitchFamily="34" charset="0"/>
              </a:rPr>
              <a:t>At higher temperatures (deeper) more gas than oil</a:t>
            </a:r>
          </a:p>
          <a:p>
            <a:pPr marL="271463" indent="-271463">
              <a:lnSpc>
                <a:spcPct val="200000"/>
              </a:lnSpc>
              <a:buBlip>
                <a:blip r:embed="rId2"/>
              </a:buBlip>
            </a:pPr>
            <a:r>
              <a:rPr lang="en-GB" dirty="0" smtClean="0">
                <a:latin typeface="Arial" pitchFamily="34" charset="0"/>
                <a:cs typeface="Arial" pitchFamily="34" charset="0"/>
              </a:rPr>
              <a:t>Deeper you go the purer the natural gas</a:t>
            </a:r>
          </a:p>
          <a:p>
            <a:pPr marL="271463" indent="-271463">
              <a:lnSpc>
                <a:spcPct val="200000"/>
              </a:lnSpc>
              <a:buBlip>
                <a:blip r:embed="rId2"/>
              </a:buBlip>
            </a:pPr>
            <a:r>
              <a:rPr lang="en-GB" dirty="0" smtClean="0">
                <a:latin typeface="Arial" pitchFamily="34" charset="0"/>
                <a:cs typeface="Arial" pitchFamily="34" charset="0"/>
              </a:rPr>
              <a:t>Sour gas, tight gas, shale gas and coal bed methane</a:t>
            </a:r>
          </a:p>
          <a:p>
            <a:pPr>
              <a:lnSpc>
                <a:spcPct val="200000"/>
              </a:lnSpc>
              <a:buBlip>
                <a:blip r:embed="rId2"/>
              </a:buBlip>
            </a:pPr>
            <a:endParaRPr lang="en-GB" dirty="0" smtClean="0">
              <a:latin typeface="Arial" pitchFamily="34" charset="0"/>
              <a:cs typeface="Arial" pitchFamily="34" charset="0"/>
            </a:endParaRPr>
          </a:p>
          <a:p>
            <a:pPr marL="271463" indent="-271463">
              <a:lnSpc>
                <a:spcPct val="200000"/>
              </a:lnSpc>
              <a:buBlip>
                <a:blip r:embed="rId2"/>
              </a:buBlip>
            </a:pPr>
            <a:r>
              <a:rPr lang="en-GB" dirty="0" smtClean="0">
                <a:latin typeface="Arial" pitchFamily="34" charset="0"/>
                <a:cs typeface="Arial" pitchFamily="34" charset="0"/>
              </a:rPr>
              <a:t>An important fuel source</a:t>
            </a:r>
          </a:p>
          <a:p>
            <a:pPr marL="271463" indent="-271463">
              <a:lnSpc>
                <a:spcPct val="200000"/>
              </a:lnSpc>
              <a:buBlip>
                <a:blip r:embed="rId2"/>
              </a:buBlip>
            </a:pPr>
            <a:r>
              <a:rPr lang="en-GB" dirty="0" smtClean="0">
                <a:latin typeface="Arial" pitchFamily="34" charset="0"/>
                <a:cs typeface="Arial" pitchFamily="34" charset="0"/>
              </a:rPr>
              <a:t>Major feedstock for fertilisers</a:t>
            </a:r>
          </a:p>
          <a:p>
            <a:pPr marL="271463" indent="-271463">
              <a:lnSpc>
                <a:spcPct val="200000"/>
              </a:lnSpc>
              <a:buBlip>
                <a:blip r:embed="rId2"/>
              </a:buBlip>
            </a:pPr>
            <a:r>
              <a:rPr lang="en-GB" dirty="0" smtClean="0">
                <a:latin typeface="Arial" pitchFamily="34" charset="0"/>
                <a:cs typeface="Arial" pitchFamily="34" charset="0"/>
              </a:rPr>
              <a:t>A potent greenhouse gas</a:t>
            </a:r>
          </a:p>
        </p:txBody>
      </p:sp>
      <p:sp>
        <p:nvSpPr>
          <p:cNvPr id="3" name="TextBox 2"/>
          <p:cNvSpPr txBox="1"/>
          <p:nvPr/>
        </p:nvSpPr>
        <p:spPr>
          <a:xfrm>
            <a:off x="949176" y="142852"/>
            <a:ext cx="1622560" cy="400110"/>
          </a:xfrm>
          <a:prstGeom prst="rect">
            <a:avLst/>
          </a:prstGeom>
          <a:noFill/>
        </p:spPr>
        <p:txBody>
          <a:bodyPr wrap="none" rtlCol="0">
            <a:spAutoFit/>
          </a:bodyPr>
          <a:lstStyle/>
          <a:p>
            <a:r>
              <a:rPr lang="en-GB" sz="2000" b="1" dirty="0" smtClean="0">
                <a:latin typeface="Arial" pitchFamily="34" charset="0"/>
                <a:cs typeface="Arial" pitchFamily="34" charset="0"/>
              </a:rPr>
              <a:t>Natural Gas</a:t>
            </a:r>
            <a:endParaRPr lang="en-US" sz="2000" b="1"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6982" y="142852"/>
            <a:ext cx="3575018" cy="400110"/>
          </a:xfrm>
          <a:prstGeom prst="rect">
            <a:avLst/>
          </a:prstGeom>
          <a:noFill/>
        </p:spPr>
        <p:txBody>
          <a:bodyPr wrap="none" rtlCol="0">
            <a:spAutoFit/>
          </a:bodyPr>
          <a:lstStyle/>
          <a:p>
            <a:r>
              <a:rPr lang="en-GB" sz="2000" b="1" dirty="0" smtClean="0">
                <a:latin typeface="Arial" pitchFamily="34" charset="0"/>
                <a:cs typeface="Arial" pitchFamily="34" charset="0"/>
              </a:rPr>
              <a:t>Components of Natural Gas</a:t>
            </a:r>
            <a:endParaRPr lang="en-US" sz="2000" b="1" dirty="0">
              <a:latin typeface="Arial" pitchFamily="34" charset="0"/>
              <a:cs typeface="Arial" pitchFamily="34" charset="0"/>
            </a:endParaRPr>
          </a:p>
        </p:txBody>
      </p:sp>
      <p:sp>
        <p:nvSpPr>
          <p:cNvPr id="3" name="TextBox 2"/>
          <p:cNvSpPr txBox="1"/>
          <p:nvPr/>
        </p:nvSpPr>
        <p:spPr>
          <a:xfrm>
            <a:off x="928662" y="642918"/>
            <a:ext cx="7286676" cy="5858014"/>
          </a:xfrm>
          <a:prstGeom prst="rect">
            <a:avLst/>
          </a:prstGeom>
          <a:noFill/>
        </p:spPr>
        <p:txBody>
          <a:bodyPr wrap="square" rtlCol="0">
            <a:spAutoFit/>
          </a:bodyPr>
          <a:lstStyle/>
          <a:p>
            <a:pPr marL="271463" indent="-271463">
              <a:lnSpc>
                <a:spcPct val="150000"/>
              </a:lnSpc>
              <a:buBlip>
                <a:blip r:embed="rId2"/>
              </a:buBlip>
            </a:pPr>
            <a:r>
              <a:rPr lang="en-GB" dirty="0" smtClean="0">
                <a:latin typeface="Arial" pitchFamily="34" charset="0"/>
                <a:cs typeface="Arial" pitchFamily="34" charset="0"/>
              </a:rPr>
              <a:t>Methane (CH</a:t>
            </a:r>
            <a:r>
              <a:rPr lang="en-GB" baseline="-25000" dirty="0" smtClean="0">
                <a:latin typeface="Arial" pitchFamily="34" charset="0"/>
                <a:cs typeface="Arial" pitchFamily="34" charset="0"/>
              </a:rPr>
              <a:t>4</a:t>
            </a:r>
            <a:r>
              <a:rPr lang="en-GB" dirty="0" smtClean="0">
                <a:latin typeface="Arial" pitchFamily="34" charset="0"/>
                <a:cs typeface="Arial" pitchFamily="34" charset="0"/>
              </a:rPr>
              <a:t>)</a:t>
            </a:r>
          </a:p>
          <a:p>
            <a:pPr marL="271463" indent="-271463">
              <a:lnSpc>
                <a:spcPct val="150000"/>
              </a:lnSpc>
              <a:buBlip>
                <a:blip r:embed="rId2"/>
              </a:buBlip>
            </a:pPr>
            <a:r>
              <a:rPr lang="en-GB" dirty="0" smtClean="0">
                <a:latin typeface="Arial" pitchFamily="34" charset="0"/>
                <a:cs typeface="Arial" pitchFamily="34" charset="0"/>
              </a:rPr>
              <a:t>Ethane (C</a:t>
            </a:r>
            <a:r>
              <a:rPr lang="en-GB" baseline="-25000" dirty="0" smtClean="0">
                <a:latin typeface="Arial" pitchFamily="34" charset="0"/>
                <a:cs typeface="Arial" pitchFamily="34" charset="0"/>
              </a:rPr>
              <a:t>2</a:t>
            </a:r>
            <a:r>
              <a:rPr lang="en-GB" dirty="0" smtClean="0">
                <a:latin typeface="Arial" pitchFamily="34" charset="0"/>
                <a:cs typeface="Arial" pitchFamily="34" charset="0"/>
              </a:rPr>
              <a:t>H</a:t>
            </a:r>
            <a:r>
              <a:rPr lang="en-GB" baseline="-25000" dirty="0" smtClean="0">
                <a:latin typeface="Arial" pitchFamily="34" charset="0"/>
                <a:cs typeface="Arial" pitchFamily="34" charset="0"/>
              </a:rPr>
              <a:t>6</a:t>
            </a:r>
            <a:r>
              <a:rPr lang="en-GB" dirty="0" smtClean="0">
                <a:latin typeface="Arial" pitchFamily="34" charset="0"/>
                <a:cs typeface="Arial" pitchFamily="34" charset="0"/>
              </a:rPr>
              <a:t>)</a:t>
            </a:r>
          </a:p>
          <a:p>
            <a:pPr marL="271463" indent="-271463">
              <a:lnSpc>
                <a:spcPct val="150000"/>
              </a:lnSpc>
              <a:buBlip>
                <a:blip r:embed="rId2"/>
              </a:buBlip>
            </a:pPr>
            <a:r>
              <a:rPr lang="en-GB" dirty="0" smtClean="0">
                <a:latin typeface="Arial" pitchFamily="34" charset="0"/>
                <a:cs typeface="Arial" pitchFamily="34" charset="0"/>
              </a:rPr>
              <a:t>Propane (C</a:t>
            </a:r>
            <a:r>
              <a:rPr lang="en-GB" baseline="-25000" dirty="0" smtClean="0">
                <a:latin typeface="Arial" pitchFamily="34" charset="0"/>
                <a:cs typeface="Arial" pitchFamily="34" charset="0"/>
              </a:rPr>
              <a:t>3</a:t>
            </a:r>
            <a:r>
              <a:rPr lang="en-GB" dirty="0" smtClean="0">
                <a:latin typeface="Arial" pitchFamily="34" charset="0"/>
                <a:cs typeface="Arial" pitchFamily="34" charset="0"/>
              </a:rPr>
              <a:t>H</a:t>
            </a:r>
            <a:r>
              <a:rPr lang="en-GB" baseline="-25000" dirty="0" smtClean="0">
                <a:latin typeface="Arial" pitchFamily="34" charset="0"/>
                <a:cs typeface="Arial" pitchFamily="34" charset="0"/>
              </a:rPr>
              <a:t>8</a:t>
            </a:r>
            <a:r>
              <a:rPr lang="en-GB" dirty="0" smtClean="0">
                <a:latin typeface="Arial" pitchFamily="34" charset="0"/>
                <a:cs typeface="Arial" pitchFamily="34" charset="0"/>
              </a:rPr>
              <a:t>)</a:t>
            </a:r>
          </a:p>
          <a:p>
            <a:pPr marL="271463" indent="-271463">
              <a:lnSpc>
                <a:spcPct val="150000"/>
              </a:lnSpc>
              <a:buBlip>
                <a:blip r:embed="rId2"/>
              </a:buBlip>
            </a:pPr>
            <a:r>
              <a:rPr lang="en-GB" dirty="0" smtClean="0">
                <a:latin typeface="Arial" pitchFamily="34" charset="0"/>
                <a:cs typeface="Arial" pitchFamily="34" charset="0"/>
              </a:rPr>
              <a:t>Normal butane (</a:t>
            </a:r>
            <a:r>
              <a:rPr lang="en-GB" i="1" dirty="0" smtClean="0">
                <a:latin typeface="Arial" pitchFamily="34" charset="0"/>
                <a:cs typeface="Arial" pitchFamily="34" charset="0"/>
              </a:rPr>
              <a:t>n</a:t>
            </a:r>
            <a:r>
              <a:rPr lang="en-GB" dirty="0" smtClean="0">
                <a:latin typeface="Arial" pitchFamily="34" charset="0"/>
                <a:cs typeface="Arial" pitchFamily="34" charset="0"/>
              </a:rPr>
              <a:t>-C</a:t>
            </a:r>
            <a:r>
              <a:rPr lang="en-GB" baseline="-25000" dirty="0" smtClean="0">
                <a:latin typeface="Arial" pitchFamily="34" charset="0"/>
                <a:cs typeface="Arial" pitchFamily="34" charset="0"/>
              </a:rPr>
              <a:t>4</a:t>
            </a:r>
            <a:r>
              <a:rPr lang="en-GB" dirty="0" smtClean="0">
                <a:latin typeface="Arial" pitchFamily="34" charset="0"/>
                <a:cs typeface="Arial" pitchFamily="34" charset="0"/>
              </a:rPr>
              <a:t>H</a:t>
            </a:r>
            <a:r>
              <a:rPr lang="en-GB" baseline="-25000" dirty="0" smtClean="0">
                <a:latin typeface="Arial" pitchFamily="34" charset="0"/>
                <a:cs typeface="Arial" pitchFamily="34" charset="0"/>
              </a:rPr>
              <a:t>10</a:t>
            </a:r>
            <a:r>
              <a:rPr lang="en-GB" dirty="0" smtClean="0">
                <a:latin typeface="Arial" pitchFamily="34" charset="0"/>
                <a:cs typeface="Arial" pitchFamily="34" charset="0"/>
              </a:rPr>
              <a:t>)</a:t>
            </a:r>
          </a:p>
          <a:p>
            <a:pPr marL="271463" indent="-271463">
              <a:lnSpc>
                <a:spcPct val="150000"/>
              </a:lnSpc>
              <a:buBlip>
                <a:blip r:embed="rId2"/>
              </a:buBlip>
            </a:pPr>
            <a:r>
              <a:rPr lang="en-GB" dirty="0" err="1" smtClean="0">
                <a:latin typeface="Arial" pitchFamily="34" charset="0"/>
                <a:cs typeface="Arial" pitchFamily="34" charset="0"/>
              </a:rPr>
              <a:t>Isobutane</a:t>
            </a:r>
            <a:r>
              <a:rPr lang="en-GB" dirty="0" smtClean="0">
                <a:latin typeface="Arial" pitchFamily="34" charset="0"/>
                <a:cs typeface="Arial" pitchFamily="34" charset="0"/>
              </a:rPr>
              <a:t> (</a:t>
            </a:r>
            <a:r>
              <a:rPr lang="en-GB" i="1" dirty="0" smtClean="0">
                <a:latin typeface="Arial" pitchFamily="34" charset="0"/>
                <a:cs typeface="Arial" pitchFamily="34" charset="0"/>
              </a:rPr>
              <a:t>i</a:t>
            </a:r>
            <a:r>
              <a:rPr lang="en-GB" dirty="0" smtClean="0">
                <a:latin typeface="Arial" pitchFamily="34" charset="0"/>
                <a:cs typeface="Arial" pitchFamily="34" charset="0"/>
              </a:rPr>
              <a:t>-C</a:t>
            </a:r>
            <a:r>
              <a:rPr lang="en-GB" baseline="-25000" dirty="0" smtClean="0">
                <a:latin typeface="Arial" pitchFamily="34" charset="0"/>
                <a:cs typeface="Arial" pitchFamily="34" charset="0"/>
              </a:rPr>
              <a:t>4</a:t>
            </a:r>
            <a:r>
              <a:rPr lang="en-GB" dirty="0" smtClean="0">
                <a:latin typeface="Arial" pitchFamily="34" charset="0"/>
                <a:cs typeface="Arial" pitchFamily="34" charset="0"/>
              </a:rPr>
              <a:t>H</a:t>
            </a:r>
            <a:r>
              <a:rPr lang="en-GB" baseline="-25000" dirty="0" smtClean="0">
                <a:latin typeface="Arial" pitchFamily="34" charset="0"/>
                <a:cs typeface="Arial" pitchFamily="34" charset="0"/>
              </a:rPr>
              <a:t>10</a:t>
            </a:r>
            <a:r>
              <a:rPr lang="en-GB" dirty="0" smtClean="0">
                <a:latin typeface="Arial" pitchFamily="34" charset="0"/>
                <a:cs typeface="Arial" pitchFamily="34" charset="0"/>
              </a:rPr>
              <a:t>)</a:t>
            </a:r>
          </a:p>
          <a:p>
            <a:pPr marL="271463" indent="-271463">
              <a:lnSpc>
                <a:spcPct val="150000"/>
              </a:lnSpc>
              <a:buBlip>
                <a:blip r:embed="rId2"/>
              </a:buBlip>
            </a:pPr>
            <a:r>
              <a:rPr lang="en-GB" dirty="0" smtClean="0">
                <a:latin typeface="Arial" pitchFamily="34" charset="0"/>
                <a:cs typeface="Arial" pitchFamily="34" charset="0"/>
              </a:rPr>
              <a:t>Pentanes</a:t>
            </a:r>
          </a:p>
          <a:p>
            <a:pPr marL="271463" indent="-271463">
              <a:lnSpc>
                <a:spcPct val="150000"/>
              </a:lnSpc>
              <a:buBlip>
                <a:blip r:embed="rId2"/>
              </a:buBlip>
            </a:pPr>
            <a:r>
              <a:rPr lang="en-GB" dirty="0" smtClean="0">
                <a:latin typeface="Arial" pitchFamily="34" charset="0"/>
                <a:cs typeface="Arial" pitchFamily="34" charset="0"/>
              </a:rPr>
              <a:t>Acid gases – CO</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H</a:t>
            </a:r>
            <a:r>
              <a:rPr lang="en-GB" baseline="-25000" dirty="0" smtClean="0">
                <a:latin typeface="Arial" pitchFamily="34" charset="0"/>
                <a:cs typeface="Arial" pitchFamily="34" charset="0"/>
              </a:rPr>
              <a:t>2</a:t>
            </a:r>
            <a:r>
              <a:rPr lang="en-GB" dirty="0" smtClean="0">
                <a:latin typeface="Arial" pitchFamily="34" charset="0"/>
                <a:cs typeface="Arial" pitchFamily="34" charset="0"/>
              </a:rPr>
              <a:t>S, </a:t>
            </a:r>
            <a:r>
              <a:rPr lang="en-GB" dirty="0" err="1" smtClean="0">
                <a:latin typeface="Arial" pitchFamily="34" charset="0"/>
                <a:cs typeface="Arial" pitchFamily="34" charset="0"/>
              </a:rPr>
              <a:t>mercaptans</a:t>
            </a:r>
            <a:r>
              <a:rPr lang="en-GB" dirty="0" smtClean="0">
                <a:latin typeface="Arial" pitchFamily="34" charset="0"/>
                <a:cs typeface="Arial" pitchFamily="34" charset="0"/>
              </a:rPr>
              <a:t> – </a:t>
            </a:r>
            <a:r>
              <a:rPr lang="en-GB" dirty="0" err="1" smtClean="0">
                <a:latin typeface="Arial" pitchFamily="34" charset="0"/>
                <a:cs typeface="Arial" pitchFamily="34" charset="0"/>
              </a:rPr>
              <a:t>methanethiol</a:t>
            </a:r>
            <a:r>
              <a:rPr lang="en-GB" dirty="0" smtClean="0">
                <a:latin typeface="Arial" pitchFamily="34" charset="0"/>
                <a:cs typeface="Arial" pitchFamily="34" charset="0"/>
              </a:rPr>
              <a:t> (CH</a:t>
            </a:r>
            <a:r>
              <a:rPr lang="en-GB" baseline="-25000" dirty="0" smtClean="0">
                <a:latin typeface="Arial" pitchFamily="34" charset="0"/>
                <a:cs typeface="Arial" pitchFamily="34" charset="0"/>
              </a:rPr>
              <a:t>3</a:t>
            </a:r>
            <a:r>
              <a:rPr lang="en-GB" dirty="0" smtClean="0">
                <a:latin typeface="Arial" pitchFamily="34" charset="0"/>
                <a:cs typeface="Arial" pitchFamily="34" charset="0"/>
              </a:rPr>
              <a:t>SH) and </a:t>
            </a:r>
            <a:r>
              <a:rPr lang="en-GB" dirty="0" err="1" smtClean="0">
                <a:latin typeface="Arial" pitchFamily="34" charset="0"/>
                <a:cs typeface="Arial" pitchFamily="34" charset="0"/>
              </a:rPr>
              <a:t>ethanethiol</a:t>
            </a:r>
            <a:r>
              <a:rPr lang="en-GB" dirty="0" smtClean="0">
                <a:latin typeface="Arial" pitchFamily="34" charset="0"/>
                <a:cs typeface="Arial" pitchFamily="34" charset="0"/>
              </a:rPr>
              <a:t> (C</a:t>
            </a:r>
            <a:r>
              <a:rPr lang="en-GB" baseline="-25000" dirty="0" smtClean="0">
                <a:latin typeface="Arial" pitchFamily="34" charset="0"/>
                <a:cs typeface="Arial" pitchFamily="34" charset="0"/>
              </a:rPr>
              <a:t>2</a:t>
            </a:r>
            <a:r>
              <a:rPr lang="en-GB" dirty="0" smtClean="0">
                <a:latin typeface="Arial" pitchFamily="34" charset="0"/>
                <a:cs typeface="Arial" pitchFamily="34" charset="0"/>
              </a:rPr>
              <a:t>H</a:t>
            </a:r>
            <a:r>
              <a:rPr lang="en-GB" baseline="-25000" dirty="0" smtClean="0">
                <a:latin typeface="Arial" pitchFamily="34" charset="0"/>
                <a:cs typeface="Arial" pitchFamily="34" charset="0"/>
              </a:rPr>
              <a:t>5</a:t>
            </a:r>
            <a:r>
              <a:rPr lang="en-GB" dirty="0" smtClean="0">
                <a:latin typeface="Arial" pitchFamily="34" charset="0"/>
                <a:cs typeface="Arial" pitchFamily="34" charset="0"/>
              </a:rPr>
              <a:t>SH)</a:t>
            </a:r>
          </a:p>
          <a:p>
            <a:pPr marL="271463" indent="-271463">
              <a:lnSpc>
                <a:spcPct val="150000"/>
              </a:lnSpc>
              <a:buBlip>
                <a:blip r:embed="rId2"/>
              </a:buBlip>
            </a:pPr>
            <a:r>
              <a:rPr lang="en-GB" dirty="0" smtClean="0">
                <a:latin typeface="Arial" pitchFamily="34" charset="0"/>
                <a:cs typeface="Arial" pitchFamily="34" charset="0"/>
              </a:rPr>
              <a:t>Other gases – Nitrogen (N</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and Helium (He)</a:t>
            </a:r>
          </a:p>
          <a:p>
            <a:pPr marL="271463" indent="-271463">
              <a:lnSpc>
                <a:spcPct val="150000"/>
              </a:lnSpc>
              <a:buBlip>
                <a:blip r:embed="rId2"/>
              </a:buBlip>
            </a:pPr>
            <a:r>
              <a:rPr lang="en-GB" dirty="0" smtClean="0">
                <a:latin typeface="Arial" pitchFamily="34" charset="0"/>
                <a:cs typeface="Arial" pitchFamily="34" charset="0"/>
              </a:rPr>
              <a:t>Water – water vapour and liquid water</a:t>
            </a:r>
          </a:p>
          <a:p>
            <a:pPr marL="271463" indent="-271463">
              <a:lnSpc>
                <a:spcPct val="150000"/>
              </a:lnSpc>
              <a:buBlip>
                <a:blip r:embed="rId2"/>
              </a:buBlip>
            </a:pPr>
            <a:r>
              <a:rPr lang="en-GB" dirty="0" smtClean="0">
                <a:latin typeface="Arial" pitchFamily="34" charset="0"/>
                <a:cs typeface="Arial" pitchFamily="34" charset="0"/>
              </a:rPr>
              <a:t>Some natural gas condensate (aka </a:t>
            </a:r>
            <a:r>
              <a:rPr lang="en-GB" dirty="0" err="1" smtClean="0">
                <a:latin typeface="Arial" pitchFamily="34" charset="0"/>
                <a:cs typeface="Arial" pitchFamily="34" charset="0"/>
              </a:rPr>
              <a:t>casinghead</a:t>
            </a:r>
            <a:r>
              <a:rPr lang="en-GB" dirty="0" smtClean="0">
                <a:latin typeface="Arial" pitchFamily="34" charset="0"/>
                <a:cs typeface="Arial" pitchFamily="34" charset="0"/>
              </a:rPr>
              <a:t> gasoline or natural gasoline)</a:t>
            </a:r>
          </a:p>
          <a:p>
            <a:pPr marL="271463" indent="-271463">
              <a:lnSpc>
                <a:spcPct val="150000"/>
              </a:lnSpc>
              <a:buBlip>
                <a:blip r:embed="rId2"/>
              </a:buBlip>
            </a:pPr>
            <a:r>
              <a:rPr lang="en-GB" dirty="0" smtClean="0">
                <a:latin typeface="Arial" pitchFamily="34" charset="0"/>
                <a:cs typeface="Arial" pitchFamily="34" charset="0"/>
              </a:rPr>
              <a:t>Crude oil</a:t>
            </a:r>
          </a:p>
          <a:p>
            <a:pPr marL="271463" indent="-271463">
              <a:lnSpc>
                <a:spcPct val="150000"/>
              </a:lnSpc>
              <a:buBlip>
                <a:blip r:embed="rId2"/>
              </a:buBlip>
            </a:pPr>
            <a:r>
              <a:rPr lang="en-GB" dirty="0" smtClean="0">
                <a:latin typeface="Arial" pitchFamily="34" charset="0"/>
                <a:cs typeface="Arial" pitchFamily="34" charset="0"/>
              </a:rPr>
              <a:t>Mercury</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0100" y="214290"/>
            <a:ext cx="4061112" cy="400110"/>
          </a:xfrm>
          <a:prstGeom prst="rect">
            <a:avLst/>
          </a:prstGeom>
          <a:noFill/>
        </p:spPr>
        <p:txBody>
          <a:bodyPr wrap="none" rtlCol="0">
            <a:spAutoFit/>
          </a:bodyPr>
          <a:lstStyle/>
          <a:p>
            <a:r>
              <a:rPr lang="en-GB" sz="2000" b="1" dirty="0" smtClean="0">
                <a:latin typeface="Arial" pitchFamily="34" charset="0"/>
                <a:cs typeface="Arial" pitchFamily="34" charset="0"/>
              </a:rPr>
              <a:t>Types of Raw Natural Gas Wells</a:t>
            </a:r>
            <a:endParaRPr lang="en-US" sz="2000" b="1" dirty="0">
              <a:latin typeface="Arial" pitchFamily="34" charset="0"/>
              <a:cs typeface="Arial" pitchFamily="34" charset="0"/>
            </a:endParaRPr>
          </a:p>
        </p:txBody>
      </p:sp>
      <p:sp>
        <p:nvSpPr>
          <p:cNvPr id="3" name="TextBox 2"/>
          <p:cNvSpPr txBox="1"/>
          <p:nvPr/>
        </p:nvSpPr>
        <p:spPr>
          <a:xfrm>
            <a:off x="928662" y="908720"/>
            <a:ext cx="6811690" cy="5078313"/>
          </a:xfrm>
          <a:prstGeom prst="rect">
            <a:avLst/>
          </a:prstGeom>
          <a:noFill/>
        </p:spPr>
        <p:txBody>
          <a:bodyPr wrap="square" rtlCol="0">
            <a:spAutoFit/>
          </a:bodyPr>
          <a:lstStyle/>
          <a:p>
            <a:pPr>
              <a:lnSpc>
                <a:spcPct val="150000"/>
              </a:lnSpc>
            </a:pPr>
            <a:r>
              <a:rPr lang="en-GB" b="1" dirty="0" smtClean="0">
                <a:latin typeface="Arial" pitchFamily="34" charset="0"/>
                <a:cs typeface="Arial" pitchFamily="34" charset="0"/>
              </a:rPr>
              <a:t>Three types of gas wells:</a:t>
            </a:r>
          </a:p>
          <a:p>
            <a:pPr>
              <a:lnSpc>
                <a:spcPct val="150000"/>
              </a:lnSpc>
            </a:pPr>
            <a:endParaRPr lang="en-GB" b="1" dirty="0" smtClean="0">
              <a:latin typeface="Arial" pitchFamily="34" charset="0"/>
              <a:cs typeface="Arial" pitchFamily="34" charset="0"/>
            </a:endParaRPr>
          </a:p>
          <a:p>
            <a:pPr>
              <a:lnSpc>
                <a:spcPct val="150000"/>
              </a:lnSpc>
            </a:pPr>
            <a:r>
              <a:rPr lang="en-GB" b="1" dirty="0" smtClean="0">
                <a:latin typeface="Arial" pitchFamily="34" charset="0"/>
                <a:cs typeface="Arial" pitchFamily="34" charset="0"/>
              </a:rPr>
              <a:t>Crude oil wells </a:t>
            </a:r>
            <a:r>
              <a:rPr lang="en-GB" dirty="0" smtClean="0">
                <a:latin typeface="Arial" pitchFamily="34" charset="0"/>
                <a:cs typeface="Arial" pitchFamily="34" charset="0"/>
              </a:rPr>
              <a:t>– known as </a:t>
            </a:r>
            <a:r>
              <a:rPr lang="en-GB" i="1" dirty="0" smtClean="0">
                <a:latin typeface="Arial" pitchFamily="34" charset="0"/>
                <a:cs typeface="Arial" pitchFamily="34" charset="0"/>
              </a:rPr>
              <a:t>associated gas</a:t>
            </a:r>
            <a:r>
              <a:rPr lang="en-GB" i="1" dirty="0">
                <a:latin typeface="Arial" pitchFamily="34" charset="0"/>
                <a:cs typeface="Arial" pitchFamily="34" charset="0"/>
              </a:rPr>
              <a:t> </a:t>
            </a:r>
            <a:r>
              <a:rPr lang="en-GB" dirty="0" smtClean="0">
                <a:latin typeface="Arial" pitchFamily="34" charset="0"/>
                <a:cs typeface="Arial" pitchFamily="34" charset="0"/>
              </a:rPr>
              <a:t>either:</a:t>
            </a:r>
          </a:p>
          <a:p>
            <a:pPr marL="271463" indent="-271463">
              <a:lnSpc>
                <a:spcPct val="150000"/>
              </a:lnSpc>
              <a:buBlip>
                <a:blip r:embed="rId2"/>
              </a:buBlip>
            </a:pPr>
            <a:r>
              <a:rPr lang="en-GB" dirty="0" smtClean="0">
                <a:latin typeface="Arial" pitchFamily="34" charset="0"/>
                <a:cs typeface="Arial" pitchFamily="34" charset="0"/>
              </a:rPr>
              <a:t>Separate</a:t>
            </a:r>
          </a:p>
          <a:p>
            <a:pPr marL="271463" indent="-271463">
              <a:lnSpc>
                <a:spcPct val="150000"/>
              </a:lnSpc>
              <a:buBlip>
                <a:blip r:embed="rId2"/>
              </a:buBlip>
            </a:pPr>
            <a:r>
              <a:rPr lang="en-GB" dirty="0" smtClean="0">
                <a:latin typeface="Arial" pitchFamily="34" charset="0"/>
                <a:cs typeface="Arial" pitchFamily="34" charset="0"/>
              </a:rPr>
              <a:t>Dissolved in crude oil</a:t>
            </a:r>
          </a:p>
          <a:p>
            <a:pPr marL="271463" indent="-271463">
              <a:lnSpc>
                <a:spcPct val="150000"/>
              </a:lnSpc>
              <a:buBlip>
                <a:blip r:embed="rId3"/>
              </a:buBlip>
            </a:pPr>
            <a:endParaRPr lang="en-GB" dirty="0" smtClean="0">
              <a:latin typeface="Arial" pitchFamily="34" charset="0"/>
              <a:cs typeface="Arial" pitchFamily="34" charset="0"/>
            </a:endParaRPr>
          </a:p>
          <a:p>
            <a:pPr>
              <a:lnSpc>
                <a:spcPct val="150000"/>
              </a:lnSpc>
            </a:pPr>
            <a:r>
              <a:rPr lang="en-GB" b="1" dirty="0" smtClean="0">
                <a:latin typeface="Arial" pitchFamily="34" charset="0"/>
                <a:cs typeface="Arial" pitchFamily="34" charset="0"/>
              </a:rPr>
              <a:t>Natural gas from gas wells </a:t>
            </a:r>
            <a:r>
              <a:rPr lang="en-GB" dirty="0" smtClean="0">
                <a:latin typeface="Arial" pitchFamily="34" charset="0"/>
                <a:cs typeface="Arial" pitchFamily="34" charset="0"/>
              </a:rPr>
              <a:t>with little or no oil – known as </a:t>
            </a:r>
            <a:r>
              <a:rPr lang="en-GB" i="1" dirty="0" smtClean="0">
                <a:latin typeface="Arial" pitchFamily="34" charset="0"/>
                <a:cs typeface="Arial" pitchFamily="34" charset="0"/>
              </a:rPr>
              <a:t>non-associated gas</a:t>
            </a:r>
          </a:p>
          <a:p>
            <a:pPr>
              <a:lnSpc>
                <a:spcPct val="150000"/>
              </a:lnSpc>
            </a:pPr>
            <a:endParaRPr lang="en-GB" i="1" dirty="0" smtClean="0">
              <a:latin typeface="Arial" pitchFamily="34" charset="0"/>
              <a:cs typeface="Arial" pitchFamily="34" charset="0"/>
            </a:endParaRPr>
          </a:p>
          <a:p>
            <a:pPr>
              <a:lnSpc>
                <a:spcPct val="150000"/>
              </a:lnSpc>
            </a:pPr>
            <a:r>
              <a:rPr lang="en-GB" b="1" dirty="0" smtClean="0">
                <a:latin typeface="Arial" pitchFamily="34" charset="0"/>
                <a:cs typeface="Arial" pitchFamily="34" charset="0"/>
              </a:rPr>
              <a:t>Condensate wells </a:t>
            </a:r>
            <a:r>
              <a:rPr lang="en-GB" dirty="0" smtClean="0">
                <a:latin typeface="Arial" pitchFamily="34" charset="0"/>
                <a:cs typeface="Arial" pitchFamily="34" charset="0"/>
              </a:rPr>
              <a:t>produce raw natural gas &amp; very low density liquid hydrocarbon – natural gas condensate</a:t>
            </a:r>
          </a:p>
          <a:p>
            <a:pPr>
              <a:lnSpc>
                <a:spcPct val="150000"/>
              </a:lnSpc>
            </a:pPr>
            <a:r>
              <a:rPr lang="en-GB" dirty="0" smtClean="0">
                <a:latin typeface="Arial" pitchFamily="34" charset="0"/>
                <a:cs typeface="Arial" pitchFamily="34" charset="0"/>
              </a:rPr>
              <a:t> </a:t>
            </a:r>
            <a:endParaRPr lang="en-US" dirty="0">
              <a:latin typeface="Arial" pitchFamily="34" charset="0"/>
              <a:cs typeface="Arial" pitchFamily="34" charset="0"/>
            </a:endParaRPr>
          </a:p>
        </p:txBody>
      </p:sp>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3" name="TextBox 2"/>
          <p:cNvSpPr txBox="1"/>
          <p:nvPr/>
        </p:nvSpPr>
        <p:spPr>
          <a:xfrm>
            <a:off x="980535" y="142852"/>
            <a:ext cx="3305713" cy="400110"/>
          </a:xfrm>
          <a:prstGeom prst="rect">
            <a:avLst/>
          </a:prstGeom>
          <a:noFill/>
        </p:spPr>
        <p:txBody>
          <a:bodyPr wrap="none" rtlCol="0">
            <a:spAutoFit/>
          </a:bodyPr>
          <a:lstStyle/>
          <a:p>
            <a:r>
              <a:rPr lang="en-GB" sz="2000" b="1" dirty="0" smtClean="0">
                <a:latin typeface="Arial" pitchFamily="34" charset="0"/>
                <a:cs typeface="Arial" pitchFamily="34" charset="0"/>
              </a:rPr>
              <a:t>Natural Gas Condensates</a:t>
            </a:r>
            <a:endParaRPr lang="en-US" sz="2000" b="1" dirty="0">
              <a:latin typeface="Arial" pitchFamily="34" charset="0"/>
              <a:cs typeface="Arial" pitchFamily="34" charset="0"/>
            </a:endParaRPr>
          </a:p>
        </p:txBody>
      </p:sp>
      <p:sp>
        <p:nvSpPr>
          <p:cNvPr id="4" name="TextBox 3"/>
          <p:cNvSpPr txBox="1"/>
          <p:nvPr/>
        </p:nvSpPr>
        <p:spPr>
          <a:xfrm>
            <a:off x="928662" y="857232"/>
            <a:ext cx="7143800" cy="5078313"/>
          </a:xfrm>
          <a:prstGeom prst="rect">
            <a:avLst/>
          </a:prstGeom>
          <a:noFill/>
        </p:spPr>
        <p:txBody>
          <a:bodyPr wrap="square" rtlCol="0">
            <a:spAutoFit/>
          </a:bodyPr>
          <a:lstStyle/>
          <a:p>
            <a:pPr marL="271463" indent="-271463">
              <a:lnSpc>
                <a:spcPct val="150000"/>
              </a:lnSpc>
              <a:buBlip>
                <a:blip r:embed="rId2"/>
              </a:buBlip>
            </a:pPr>
            <a:r>
              <a:rPr lang="en-GB" dirty="0" smtClean="0">
                <a:latin typeface="Arial" pitchFamily="34" charset="0"/>
                <a:cs typeface="Arial" pitchFamily="34" charset="0"/>
              </a:rPr>
              <a:t>A low density mixture or hydrocarbon liquids present as gaseous components in raw natural gas</a:t>
            </a:r>
          </a:p>
          <a:p>
            <a:pPr marL="271463" indent="-271463">
              <a:lnSpc>
                <a:spcPct val="150000"/>
              </a:lnSpc>
              <a:buBlip>
                <a:blip r:embed="rId2"/>
              </a:buBlip>
            </a:pPr>
            <a:r>
              <a:rPr lang="en-GB" dirty="0" smtClean="0">
                <a:latin typeface="Arial" pitchFamily="34" charset="0"/>
                <a:cs typeface="Arial" pitchFamily="34" charset="0"/>
              </a:rPr>
              <a:t>Condense out if temperature reduced below hydrocarbon </a:t>
            </a:r>
            <a:r>
              <a:rPr lang="en-GB" dirty="0" err="1" smtClean="0">
                <a:latin typeface="Arial" pitchFamily="34" charset="0"/>
                <a:cs typeface="Arial" pitchFamily="34" charset="0"/>
              </a:rPr>
              <a:t>dewpoint</a:t>
            </a:r>
            <a:r>
              <a:rPr lang="en-GB" dirty="0" smtClean="0">
                <a:latin typeface="Arial" pitchFamily="34" charset="0"/>
                <a:cs typeface="Arial" pitchFamily="34" charset="0"/>
              </a:rPr>
              <a:t> temperature of raw gas</a:t>
            </a:r>
          </a:p>
          <a:p>
            <a:pPr marL="271463" indent="-271463">
              <a:lnSpc>
                <a:spcPct val="150000"/>
              </a:lnSpc>
              <a:buBlip>
                <a:blip r:embed="rId2"/>
              </a:buBlip>
            </a:pPr>
            <a:r>
              <a:rPr lang="en-GB" dirty="0" smtClean="0">
                <a:latin typeface="Arial" pitchFamily="34" charset="0"/>
                <a:cs typeface="Arial" pitchFamily="34" charset="0"/>
              </a:rPr>
              <a:t>Each wet gas field has its own unique gas condensate composition:</a:t>
            </a:r>
          </a:p>
          <a:p>
            <a:pPr marL="728663" lvl="1" indent="-271463">
              <a:lnSpc>
                <a:spcPct val="150000"/>
              </a:lnSpc>
              <a:buBlip>
                <a:blip r:embed="rId2"/>
              </a:buBlip>
            </a:pPr>
            <a:r>
              <a:rPr lang="en-GB" dirty="0" smtClean="0">
                <a:latin typeface="Arial" pitchFamily="34" charset="0"/>
                <a:cs typeface="Arial" pitchFamily="34" charset="0"/>
              </a:rPr>
              <a:t>H</a:t>
            </a:r>
            <a:r>
              <a:rPr lang="en-GB" baseline="-25000" dirty="0" smtClean="0">
                <a:latin typeface="Arial" pitchFamily="34" charset="0"/>
                <a:cs typeface="Arial" pitchFamily="34" charset="0"/>
              </a:rPr>
              <a:t>2</a:t>
            </a:r>
            <a:r>
              <a:rPr lang="en-GB" dirty="0" smtClean="0">
                <a:latin typeface="Arial" pitchFamily="34" charset="0"/>
                <a:cs typeface="Arial" pitchFamily="34" charset="0"/>
              </a:rPr>
              <a:t>S</a:t>
            </a:r>
          </a:p>
          <a:p>
            <a:pPr marL="728663" lvl="1" indent="-271463">
              <a:lnSpc>
                <a:spcPct val="150000"/>
              </a:lnSpc>
              <a:buBlip>
                <a:blip r:embed="rId2"/>
              </a:buBlip>
            </a:pPr>
            <a:r>
              <a:rPr lang="en-GB" dirty="0" err="1" smtClean="0">
                <a:latin typeface="Arial" pitchFamily="34" charset="0"/>
                <a:cs typeface="Arial" pitchFamily="34" charset="0"/>
              </a:rPr>
              <a:t>Mercaptans</a:t>
            </a:r>
            <a:endParaRPr lang="en-GB" dirty="0" smtClean="0">
              <a:latin typeface="Arial" pitchFamily="34" charset="0"/>
              <a:cs typeface="Arial" pitchFamily="34" charset="0"/>
            </a:endParaRPr>
          </a:p>
          <a:p>
            <a:pPr marL="728663" lvl="1" indent="-271463">
              <a:lnSpc>
                <a:spcPct val="150000"/>
              </a:lnSpc>
              <a:buBlip>
                <a:blip r:embed="rId2"/>
              </a:buBlip>
            </a:pPr>
            <a:r>
              <a:rPr lang="en-GB" dirty="0" smtClean="0">
                <a:latin typeface="Arial" pitchFamily="34" charset="0"/>
                <a:cs typeface="Arial" pitchFamily="34" charset="0"/>
              </a:rPr>
              <a:t>CO</a:t>
            </a:r>
            <a:r>
              <a:rPr lang="en-GB" baseline="-25000" dirty="0" smtClean="0">
                <a:latin typeface="Arial" pitchFamily="34" charset="0"/>
                <a:cs typeface="Arial" pitchFamily="34" charset="0"/>
              </a:rPr>
              <a:t>2</a:t>
            </a:r>
          </a:p>
          <a:p>
            <a:pPr marL="728663" lvl="1" indent="-271463">
              <a:lnSpc>
                <a:spcPct val="150000"/>
              </a:lnSpc>
              <a:buBlip>
                <a:blip r:embed="rId2"/>
              </a:buBlip>
            </a:pPr>
            <a:r>
              <a:rPr lang="en-GB" dirty="0" smtClean="0">
                <a:latin typeface="Arial" pitchFamily="34" charset="0"/>
                <a:cs typeface="Arial" pitchFamily="34" charset="0"/>
              </a:rPr>
              <a:t>Straight chain </a:t>
            </a:r>
            <a:r>
              <a:rPr lang="en-GB" dirty="0" err="1" smtClean="0">
                <a:latin typeface="Arial" pitchFamily="34" charset="0"/>
                <a:cs typeface="Arial" pitchFamily="34" charset="0"/>
              </a:rPr>
              <a:t>alkanes</a:t>
            </a:r>
            <a:r>
              <a:rPr lang="en-GB" dirty="0" smtClean="0">
                <a:latin typeface="Arial" pitchFamily="34" charset="0"/>
                <a:cs typeface="Arial" pitchFamily="34" charset="0"/>
              </a:rPr>
              <a:t> (C</a:t>
            </a:r>
            <a:r>
              <a:rPr lang="en-GB" baseline="-25000" dirty="0" smtClean="0">
                <a:latin typeface="Arial" pitchFamily="34" charset="0"/>
                <a:cs typeface="Arial" pitchFamily="34" charset="0"/>
              </a:rPr>
              <a:t>2</a:t>
            </a:r>
            <a:r>
              <a:rPr lang="en-GB" dirty="0" smtClean="0">
                <a:latin typeface="Arial" pitchFamily="34" charset="0"/>
                <a:cs typeface="Arial" pitchFamily="34" charset="0"/>
              </a:rPr>
              <a:t> – C</a:t>
            </a:r>
            <a:r>
              <a:rPr lang="en-GB" baseline="-25000" dirty="0" smtClean="0">
                <a:latin typeface="Arial" pitchFamily="34" charset="0"/>
                <a:cs typeface="Arial" pitchFamily="34" charset="0"/>
              </a:rPr>
              <a:t>12</a:t>
            </a:r>
            <a:r>
              <a:rPr lang="en-GB" dirty="0" smtClean="0">
                <a:latin typeface="Arial" pitchFamily="34" charset="0"/>
                <a:cs typeface="Arial" pitchFamily="34" charset="0"/>
              </a:rPr>
              <a:t>)</a:t>
            </a:r>
          </a:p>
          <a:p>
            <a:pPr marL="728663" lvl="1" indent="-271463">
              <a:lnSpc>
                <a:spcPct val="150000"/>
              </a:lnSpc>
              <a:buBlip>
                <a:blip r:embed="rId2"/>
              </a:buBlip>
            </a:pPr>
            <a:r>
              <a:rPr lang="en-GB" dirty="0" err="1" smtClean="0">
                <a:latin typeface="Arial" pitchFamily="34" charset="0"/>
                <a:cs typeface="Arial" pitchFamily="34" charset="0"/>
              </a:rPr>
              <a:t>Cyclohexanes</a:t>
            </a:r>
            <a:endParaRPr lang="en-GB" dirty="0" smtClean="0">
              <a:latin typeface="Arial" pitchFamily="34" charset="0"/>
              <a:cs typeface="Arial" pitchFamily="34" charset="0"/>
            </a:endParaRPr>
          </a:p>
          <a:p>
            <a:pPr marL="728663" lvl="1" indent="-271463">
              <a:lnSpc>
                <a:spcPct val="150000"/>
              </a:lnSpc>
              <a:buBlip>
                <a:blip r:embed="rId2"/>
              </a:buBlip>
            </a:pPr>
            <a:r>
              <a:rPr lang="en-GB" dirty="0" smtClean="0">
                <a:latin typeface="Arial" pitchFamily="34" charset="0"/>
                <a:cs typeface="Arial" pitchFamily="34" charset="0"/>
              </a:rPr>
              <a:t>Aromatics (benzene, toluene, </a:t>
            </a:r>
            <a:r>
              <a:rPr lang="en-GB" dirty="0" err="1" smtClean="0">
                <a:latin typeface="Arial" pitchFamily="34" charset="0"/>
                <a:cs typeface="Arial" pitchFamily="34" charset="0"/>
              </a:rPr>
              <a:t>xylenes</a:t>
            </a:r>
            <a:r>
              <a:rPr lang="en-GB" dirty="0" smtClean="0">
                <a:latin typeface="Arial" pitchFamily="34" charset="0"/>
                <a:cs typeface="Arial" pitchFamily="34" charset="0"/>
              </a:rPr>
              <a:t>, </a:t>
            </a:r>
            <a:r>
              <a:rPr lang="en-GB" dirty="0" err="1" smtClean="0">
                <a:latin typeface="Arial" pitchFamily="34" charset="0"/>
                <a:cs typeface="Arial" pitchFamily="34" charset="0"/>
              </a:rPr>
              <a:t>ethylbenzene</a:t>
            </a:r>
            <a:r>
              <a:rPr lang="en-GB" dirty="0" smtClean="0">
                <a:latin typeface="Arial" pitchFamily="34" charset="0"/>
                <a:cs typeface="Arial" pitchFamily="34" charset="0"/>
              </a:rPr>
              <a:t>)</a:t>
            </a: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3" name="TextBox 2"/>
          <p:cNvSpPr txBox="1"/>
          <p:nvPr/>
        </p:nvSpPr>
        <p:spPr>
          <a:xfrm>
            <a:off x="980535" y="142852"/>
            <a:ext cx="3305713" cy="400110"/>
          </a:xfrm>
          <a:prstGeom prst="rect">
            <a:avLst/>
          </a:prstGeom>
          <a:noFill/>
        </p:spPr>
        <p:txBody>
          <a:bodyPr wrap="none" rtlCol="0">
            <a:spAutoFit/>
          </a:bodyPr>
          <a:lstStyle/>
          <a:p>
            <a:r>
              <a:rPr lang="en-GB" sz="2000" b="1" dirty="0" smtClean="0">
                <a:latin typeface="Arial" pitchFamily="34" charset="0"/>
                <a:cs typeface="Arial" pitchFamily="34" charset="0"/>
              </a:rPr>
              <a:t>Natural Gas Condensates</a:t>
            </a:r>
            <a:endParaRPr lang="en-US" sz="2000" b="1" dirty="0">
              <a:latin typeface="Arial" pitchFamily="34" charset="0"/>
              <a:cs typeface="Arial" pitchFamily="34" charset="0"/>
            </a:endParaRPr>
          </a:p>
        </p:txBody>
      </p:sp>
      <p:sp>
        <p:nvSpPr>
          <p:cNvPr id="4" name="TextBox 3"/>
          <p:cNvSpPr txBox="1"/>
          <p:nvPr/>
        </p:nvSpPr>
        <p:spPr>
          <a:xfrm>
            <a:off x="1142976" y="928670"/>
            <a:ext cx="6215106" cy="2031325"/>
          </a:xfrm>
          <a:prstGeom prst="rect">
            <a:avLst/>
          </a:prstGeom>
          <a:noFill/>
        </p:spPr>
        <p:txBody>
          <a:bodyPr wrap="square" rtlCol="0">
            <a:spAutoFit/>
          </a:bodyPr>
          <a:lstStyle/>
          <a:p>
            <a:r>
              <a:rPr lang="en-GB" b="1" dirty="0" smtClean="0">
                <a:latin typeface="Arial" pitchFamily="34" charset="0"/>
                <a:cs typeface="Arial" pitchFamily="34" charset="0"/>
              </a:rPr>
              <a:t>Separation technique</a:t>
            </a:r>
          </a:p>
          <a:p>
            <a:pPr marL="271463" indent="-271463">
              <a:buBlip>
                <a:blip r:embed="rId2"/>
              </a:buBlip>
            </a:pPr>
            <a:r>
              <a:rPr lang="en-GB" dirty="0" smtClean="0">
                <a:latin typeface="Arial" pitchFamily="34" charset="0"/>
                <a:cs typeface="Arial" pitchFamily="34" charset="0"/>
              </a:rPr>
              <a:t>Raw gas cooled below hydrocarbon </a:t>
            </a:r>
            <a:r>
              <a:rPr lang="en-GB" dirty="0" err="1" smtClean="0">
                <a:latin typeface="Arial" pitchFamily="34" charset="0"/>
                <a:cs typeface="Arial" pitchFamily="34" charset="0"/>
              </a:rPr>
              <a:t>dewpoint</a:t>
            </a:r>
            <a:endParaRPr lang="en-GB" dirty="0" smtClean="0">
              <a:latin typeface="Arial" pitchFamily="34" charset="0"/>
              <a:cs typeface="Arial" pitchFamily="34" charset="0"/>
            </a:endParaRPr>
          </a:p>
          <a:p>
            <a:pPr marL="271463" indent="-271463">
              <a:buBlip>
                <a:blip r:embed="rId2"/>
              </a:buBlip>
            </a:pPr>
            <a:r>
              <a:rPr lang="en-GB" dirty="0" smtClean="0">
                <a:latin typeface="Arial" pitchFamily="34" charset="0"/>
                <a:cs typeface="Arial" pitchFamily="34" charset="0"/>
              </a:rPr>
              <a:t>Gas condensates condense out</a:t>
            </a:r>
          </a:p>
          <a:p>
            <a:pPr marL="271463" indent="-271463">
              <a:buBlip>
                <a:blip r:embed="rId2"/>
              </a:buBlip>
            </a:pPr>
            <a:r>
              <a:rPr lang="en-GB" dirty="0" smtClean="0">
                <a:latin typeface="Arial" pitchFamily="34" charset="0"/>
                <a:cs typeface="Arial" pitchFamily="34" charset="0"/>
              </a:rPr>
              <a:t>The condensates passed through high pressure separator where water and raw natural gas separated</a:t>
            </a:r>
          </a:p>
          <a:p>
            <a:pPr marL="271463" indent="-271463">
              <a:buBlip>
                <a:blip r:embed="rId2"/>
              </a:buBlip>
            </a:pPr>
            <a:r>
              <a:rPr lang="en-GB" dirty="0" smtClean="0">
                <a:latin typeface="Arial" pitchFamily="34" charset="0"/>
                <a:cs typeface="Arial" pitchFamily="34" charset="0"/>
              </a:rPr>
              <a:t>Condensates passed to lower pressure vessel and flash vaporised</a:t>
            </a:r>
            <a:endParaRPr lang="en-US" dirty="0">
              <a:latin typeface="Arial" pitchFamily="34" charset="0"/>
              <a:cs typeface="Arial" pitchFamily="34" charset="0"/>
            </a:endParaRPr>
          </a:p>
        </p:txBody>
      </p:sp>
      <p:pic>
        <p:nvPicPr>
          <p:cNvPr id="5" name="Picture 2" descr="File:NaturalGasCondensate en.svg">
            <a:hlinkClick r:id="rId3"/>
          </p:cNvPr>
          <p:cNvPicPr>
            <a:picLocks noChangeAspect="1" noChangeArrowheads="1"/>
          </p:cNvPicPr>
          <p:nvPr/>
        </p:nvPicPr>
        <p:blipFill>
          <a:blip r:embed="rId4" cstate="print"/>
          <a:srcRect/>
          <a:stretch>
            <a:fillRect/>
          </a:stretch>
        </p:blipFill>
        <p:spPr bwMode="auto">
          <a:xfrm>
            <a:off x="2024098" y="2928934"/>
            <a:ext cx="5048232" cy="3363385"/>
          </a:xfrm>
          <a:prstGeom prst="rect">
            <a:avLst/>
          </a:prstGeom>
          <a:noFill/>
        </p:spPr>
      </p:pic>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87824" y="260648"/>
            <a:ext cx="5940192"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Gas reserves-to-production (R/P) ratios</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5" name="Footer Placeholder 4"/>
          <p:cNvSpPr>
            <a:spLocks noGrp="1"/>
          </p:cNvSpPr>
          <p:nvPr>
            <p:ph type="ftr" sz="quarter" idx="11"/>
          </p:nvPr>
        </p:nvSpPr>
        <p:spPr>
          <a:xfrm>
            <a:off x="5848121" y="6093336"/>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6" name="Content Placeholder 6" descr="NGA.bmp"/>
          <p:cNvPicPr>
            <a:picLocks noChangeAspect="1"/>
          </p:cNvPicPr>
          <p:nvPr/>
        </p:nvPicPr>
        <p:blipFill>
          <a:blip r:embed="rId2" cstate="print"/>
          <a:stretch>
            <a:fillRect/>
          </a:stretch>
        </p:blipFill>
        <p:spPr>
          <a:xfrm>
            <a:off x="755576" y="610095"/>
            <a:ext cx="7776864" cy="5496773"/>
          </a:xfrm>
          <a:prstGeom prst="rect">
            <a:avLst/>
          </a:prstGeom>
        </p:spPr>
      </p:pic>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63888" y="188640"/>
            <a:ext cx="5328592" cy="466731"/>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Distribution of proved gas reserves</a:t>
            </a:r>
            <a:endParaRPr kumimoji="0" lang="en-GB" sz="2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48121" y="5949280"/>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7" descr="NGB.bmp"/>
          <p:cNvPicPr>
            <a:picLocks noChangeAspect="1"/>
          </p:cNvPicPr>
          <p:nvPr/>
        </p:nvPicPr>
        <p:blipFill>
          <a:blip r:embed="rId2" cstate="print"/>
          <a:stretch>
            <a:fillRect/>
          </a:stretch>
        </p:blipFill>
        <p:spPr>
          <a:xfrm>
            <a:off x="360000" y="980728"/>
            <a:ext cx="8612157" cy="4680520"/>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4797152"/>
            <a:ext cx="6079870" cy="1477328"/>
          </a:xfrm>
          <a:prstGeom prst="rect">
            <a:avLst/>
          </a:prstGeom>
          <a:noFill/>
        </p:spPr>
        <p:txBody>
          <a:bodyPr wrap="none" rtlCol="0">
            <a:spAutoFit/>
          </a:bodyPr>
          <a:lstStyle/>
          <a:p>
            <a:r>
              <a:rPr lang="en-GB" b="1" dirty="0" smtClean="0">
                <a:latin typeface="Arial" pitchFamily="34" charset="0"/>
                <a:cs typeface="Arial" pitchFamily="34" charset="0"/>
              </a:rPr>
              <a:t>World’s largest gas field</a:t>
            </a:r>
          </a:p>
          <a:p>
            <a:pPr marL="271463" indent="-271463">
              <a:buBlip>
                <a:blip r:embed="rId2"/>
              </a:buBlip>
            </a:pPr>
            <a:r>
              <a:rPr lang="en-GB" dirty="0" smtClean="0">
                <a:latin typeface="Arial" pitchFamily="34" charset="0"/>
                <a:cs typeface="Arial" pitchFamily="34" charset="0"/>
              </a:rPr>
              <a:t>North Field – offshore Qatar - 25 trillion m</a:t>
            </a:r>
            <a:r>
              <a:rPr lang="en-GB" baseline="30000" dirty="0" smtClean="0">
                <a:latin typeface="Arial" pitchFamily="34" charset="0"/>
                <a:cs typeface="Arial" pitchFamily="34" charset="0"/>
              </a:rPr>
              <a:t>3</a:t>
            </a:r>
            <a:r>
              <a:rPr lang="en-GB" dirty="0" smtClean="0">
                <a:latin typeface="Arial" pitchFamily="34" charset="0"/>
                <a:cs typeface="Arial" pitchFamily="34" charset="0"/>
              </a:rPr>
              <a:t> gas in place</a:t>
            </a:r>
          </a:p>
          <a:p>
            <a:pPr marL="271463" indent="-271463"/>
            <a:r>
              <a:rPr lang="en-GB" dirty="0" smtClean="0">
                <a:latin typeface="Arial" pitchFamily="34" charset="0"/>
                <a:cs typeface="Arial" pitchFamily="34" charset="0"/>
              </a:rPr>
              <a:t> </a:t>
            </a:r>
          </a:p>
          <a:p>
            <a:r>
              <a:rPr lang="en-GB" b="1" dirty="0" smtClean="0">
                <a:latin typeface="Arial" pitchFamily="34" charset="0"/>
                <a:cs typeface="Arial" pitchFamily="34" charset="0"/>
              </a:rPr>
              <a:t>2</a:t>
            </a:r>
            <a:r>
              <a:rPr lang="en-GB" b="1" baseline="30000" dirty="0" smtClean="0">
                <a:latin typeface="Arial" pitchFamily="34" charset="0"/>
                <a:cs typeface="Arial" pitchFamily="34" charset="0"/>
              </a:rPr>
              <a:t>nd</a:t>
            </a:r>
            <a:r>
              <a:rPr lang="en-GB" b="1" dirty="0" smtClean="0">
                <a:latin typeface="Arial" pitchFamily="34" charset="0"/>
                <a:cs typeface="Arial" pitchFamily="34" charset="0"/>
              </a:rPr>
              <a:t> largest</a:t>
            </a:r>
          </a:p>
          <a:p>
            <a:pPr marL="271463" indent="-271463">
              <a:buBlip>
                <a:blip r:embed="rId2"/>
              </a:buBlip>
            </a:pPr>
            <a:r>
              <a:rPr lang="en-GB" dirty="0" smtClean="0">
                <a:latin typeface="Arial" pitchFamily="34" charset="0"/>
                <a:cs typeface="Arial" pitchFamily="34" charset="0"/>
              </a:rPr>
              <a:t>South Pars Gas Field, Iran - 8 – 14 trillion m</a:t>
            </a:r>
            <a:r>
              <a:rPr lang="en-GB" baseline="30000" dirty="0" smtClean="0">
                <a:latin typeface="Arial" pitchFamily="34" charset="0"/>
                <a:cs typeface="Arial" pitchFamily="34" charset="0"/>
              </a:rPr>
              <a:t>3</a:t>
            </a:r>
            <a:r>
              <a:rPr lang="en-GB" dirty="0" smtClean="0">
                <a:latin typeface="Arial" pitchFamily="34" charset="0"/>
                <a:cs typeface="Arial" pitchFamily="34" charset="0"/>
              </a:rPr>
              <a:t> in place</a:t>
            </a:r>
            <a:endParaRPr lang="en-US" dirty="0">
              <a:latin typeface="Arial" pitchFamily="34" charset="0"/>
              <a:cs typeface="Arial" pitchFamily="34" charset="0"/>
            </a:endParaRPr>
          </a:p>
        </p:txBody>
      </p:sp>
      <p:sp>
        <p:nvSpPr>
          <p:cNvPr id="6" name="Rectangle 5"/>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7" name="TextBox 6"/>
          <p:cNvSpPr txBox="1"/>
          <p:nvPr/>
        </p:nvSpPr>
        <p:spPr>
          <a:xfrm>
            <a:off x="949176" y="142852"/>
            <a:ext cx="2903359" cy="400110"/>
          </a:xfrm>
          <a:prstGeom prst="rect">
            <a:avLst/>
          </a:prstGeom>
          <a:noFill/>
        </p:spPr>
        <p:txBody>
          <a:bodyPr wrap="none" rtlCol="0">
            <a:spAutoFit/>
          </a:bodyPr>
          <a:lstStyle/>
          <a:p>
            <a:r>
              <a:rPr lang="en-GB" sz="2000" b="1" dirty="0" smtClean="0">
                <a:latin typeface="Arial" pitchFamily="34" charset="0"/>
                <a:cs typeface="Arial" pitchFamily="34" charset="0"/>
              </a:rPr>
              <a:t>Natural Gas - reserves</a:t>
            </a:r>
            <a:endParaRPr lang="en-US" sz="2000" b="1" dirty="0">
              <a:latin typeface="Arial" pitchFamily="34" charset="0"/>
              <a:cs typeface="Arial" pitchFamily="34" charset="0"/>
            </a:endParaRPr>
          </a:p>
        </p:txBody>
      </p:sp>
      <p:graphicFrame>
        <p:nvGraphicFramePr>
          <p:cNvPr id="8" name="Table 7"/>
          <p:cNvGraphicFramePr>
            <a:graphicFrameLocks noGrp="1"/>
          </p:cNvGraphicFramePr>
          <p:nvPr/>
        </p:nvGraphicFramePr>
        <p:xfrm>
          <a:off x="827584" y="974328"/>
          <a:ext cx="7488831" cy="3606800"/>
        </p:xfrm>
        <a:graphic>
          <a:graphicData uri="http://schemas.openxmlformats.org/drawingml/2006/table">
            <a:tbl>
              <a:tblPr firstRow="1" bandRow="1">
                <a:tableStyleId>{5C22544A-7EE6-4342-B048-85BDC9FD1C3A}</a:tableStyleId>
              </a:tblPr>
              <a:tblGrid>
                <a:gridCol w="2496277"/>
                <a:gridCol w="2496277"/>
                <a:gridCol w="2496277"/>
              </a:tblGrid>
              <a:tr h="370840">
                <a:tc>
                  <a:txBody>
                    <a:bodyPr/>
                    <a:lstStyle/>
                    <a:p>
                      <a:r>
                        <a:rPr lang="en-GB" dirty="0" smtClean="0"/>
                        <a:t>Country</a:t>
                      </a:r>
                      <a:endParaRPr lang="en-GB" dirty="0"/>
                    </a:p>
                  </a:txBody>
                  <a:tcPr/>
                </a:tc>
                <a:tc>
                  <a:txBody>
                    <a:bodyPr/>
                    <a:lstStyle/>
                    <a:p>
                      <a:pPr algn="ctr"/>
                      <a:r>
                        <a:rPr lang="en-GB" dirty="0" smtClean="0"/>
                        <a:t>Gas Reserves</a:t>
                      </a:r>
                      <a:r>
                        <a:rPr lang="en-GB" baseline="0" dirty="0" smtClean="0"/>
                        <a:t> 2011</a:t>
                      </a:r>
                    </a:p>
                    <a:p>
                      <a:pPr algn="ctr"/>
                      <a:r>
                        <a:rPr lang="en-GB" baseline="0" dirty="0" smtClean="0"/>
                        <a:t>(trillion m</a:t>
                      </a:r>
                      <a:r>
                        <a:rPr lang="en-GB" baseline="30000" dirty="0" smtClean="0"/>
                        <a:t>3</a:t>
                      </a:r>
                      <a:r>
                        <a:rPr lang="en-GB" baseline="0" dirty="0" smtClean="0"/>
                        <a:t>)</a:t>
                      </a:r>
                      <a:endParaRPr lang="en-GB" dirty="0"/>
                    </a:p>
                  </a:txBody>
                  <a:tcPr/>
                </a:tc>
                <a:tc>
                  <a:txBody>
                    <a:bodyPr/>
                    <a:lstStyle/>
                    <a:p>
                      <a:pPr algn="ctr"/>
                      <a:r>
                        <a:rPr lang="en-GB" dirty="0" smtClean="0"/>
                        <a:t>Share</a:t>
                      </a:r>
                      <a:r>
                        <a:rPr lang="en-GB" baseline="0" dirty="0" smtClean="0"/>
                        <a:t> of world total</a:t>
                      </a:r>
                    </a:p>
                    <a:p>
                      <a:pPr algn="ctr"/>
                      <a:r>
                        <a:rPr lang="en-GB" baseline="0" dirty="0" smtClean="0"/>
                        <a:t>(%)</a:t>
                      </a:r>
                      <a:endParaRPr lang="en-GB" dirty="0"/>
                    </a:p>
                  </a:txBody>
                  <a:tcPr/>
                </a:tc>
              </a:tr>
              <a:tr h="370840">
                <a:tc>
                  <a:txBody>
                    <a:bodyPr/>
                    <a:lstStyle/>
                    <a:p>
                      <a:r>
                        <a:rPr lang="en-GB" dirty="0" smtClean="0"/>
                        <a:t>Russia</a:t>
                      </a:r>
                      <a:endParaRPr lang="en-GB" dirty="0"/>
                    </a:p>
                  </a:txBody>
                  <a:tcPr/>
                </a:tc>
                <a:tc>
                  <a:txBody>
                    <a:bodyPr/>
                    <a:lstStyle/>
                    <a:p>
                      <a:pPr algn="ctr"/>
                      <a:r>
                        <a:rPr lang="en-GB" dirty="0" smtClean="0"/>
                        <a:t>44.6</a:t>
                      </a:r>
                      <a:endParaRPr lang="en-GB" dirty="0"/>
                    </a:p>
                  </a:txBody>
                  <a:tcPr/>
                </a:tc>
                <a:tc>
                  <a:txBody>
                    <a:bodyPr/>
                    <a:lstStyle/>
                    <a:p>
                      <a:pPr algn="ctr"/>
                      <a:r>
                        <a:rPr lang="en-GB" dirty="0" smtClean="0"/>
                        <a:t>21.4</a:t>
                      </a:r>
                      <a:endParaRPr lang="en-GB" dirty="0"/>
                    </a:p>
                  </a:txBody>
                  <a:tcPr/>
                </a:tc>
              </a:tr>
              <a:tr h="370840">
                <a:tc>
                  <a:txBody>
                    <a:bodyPr/>
                    <a:lstStyle/>
                    <a:p>
                      <a:r>
                        <a:rPr lang="en-GB" dirty="0" smtClean="0"/>
                        <a:t>Iran</a:t>
                      </a:r>
                      <a:endParaRPr lang="en-GB" dirty="0"/>
                    </a:p>
                  </a:txBody>
                  <a:tcPr/>
                </a:tc>
                <a:tc>
                  <a:txBody>
                    <a:bodyPr/>
                    <a:lstStyle/>
                    <a:p>
                      <a:pPr algn="ctr"/>
                      <a:r>
                        <a:rPr lang="en-GB" dirty="0" smtClean="0"/>
                        <a:t>33.1</a:t>
                      </a:r>
                      <a:endParaRPr lang="en-GB" dirty="0"/>
                    </a:p>
                  </a:txBody>
                  <a:tcPr/>
                </a:tc>
                <a:tc>
                  <a:txBody>
                    <a:bodyPr/>
                    <a:lstStyle/>
                    <a:p>
                      <a:pPr algn="ctr"/>
                      <a:r>
                        <a:rPr lang="en-GB" dirty="0" smtClean="0"/>
                        <a:t>15.9</a:t>
                      </a:r>
                      <a:endParaRPr lang="en-GB" dirty="0"/>
                    </a:p>
                  </a:txBody>
                  <a:tcPr/>
                </a:tc>
              </a:tr>
              <a:tr h="370840">
                <a:tc>
                  <a:txBody>
                    <a:bodyPr/>
                    <a:lstStyle/>
                    <a:p>
                      <a:r>
                        <a:rPr lang="en-GB" dirty="0" err="1" smtClean="0"/>
                        <a:t>Quatar</a:t>
                      </a:r>
                      <a:endParaRPr lang="en-GB" dirty="0"/>
                    </a:p>
                  </a:txBody>
                  <a:tcPr/>
                </a:tc>
                <a:tc>
                  <a:txBody>
                    <a:bodyPr/>
                    <a:lstStyle/>
                    <a:p>
                      <a:pPr algn="ctr"/>
                      <a:r>
                        <a:rPr lang="en-GB" dirty="0" smtClean="0"/>
                        <a:t>25.0</a:t>
                      </a:r>
                      <a:endParaRPr lang="en-GB" dirty="0"/>
                    </a:p>
                  </a:txBody>
                  <a:tcPr/>
                </a:tc>
                <a:tc>
                  <a:txBody>
                    <a:bodyPr/>
                    <a:lstStyle/>
                    <a:p>
                      <a:pPr algn="ctr"/>
                      <a:r>
                        <a:rPr lang="en-GB" dirty="0" smtClean="0"/>
                        <a:t>12.0</a:t>
                      </a:r>
                      <a:endParaRPr lang="en-GB" dirty="0"/>
                    </a:p>
                  </a:txBody>
                  <a:tcPr/>
                </a:tc>
              </a:tr>
              <a:tr h="370840">
                <a:tc>
                  <a:txBody>
                    <a:bodyPr/>
                    <a:lstStyle/>
                    <a:p>
                      <a:r>
                        <a:rPr lang="en-GB" dirty="0" smtClean="0"/>
                        <a:t>Turkmenistan</a:t>
                      </a:r>
                      <a:endParaRPr lang="en-GB" dirty="0"/>
                    </a:p>
                  </a:txBody>
                  <a:tcPr/>
                </a:tc>
                <a:tc>
                  <a:txBody>
                    <a:bodyPr/>
                    <a:lstStyle/>
                    <a:p>
                      <a:pPr algn="ctr"/>
                      <a:r>
                        <a:rPr lang="en-GB" dirty="0" smtClean="0"/>
                        <a:t>24.3</a:t>
                      </a:r>
                      <a:endParaRPr lang="en-GB" dirty="0"/>
                    </a:p>
                  </a:txBody>
                  <a:tcPr/>
                </a:tc>
                <a:tc>
                  <a:txBody>
                    <a:bodyPr/>
                    <a:lstStyle/>
                    <a:p>
                      <a:pPr algn="ctr"/>
                      <a:r>
                        <a:rPr lang="en-GB" dirty="0" smtClean="0"/>
                        <a:t>11.7</a:t>
                      </a:r>
                      <a:endParaRPr lang="en-GB" dirty="0"/>
                    </a:p>
                  </a:txBody>
                  <a:tcPr/>
                </a:tc>
              </a:tr>
              <a:tr h="370840">
                <a:tc>
                  <a:txBody>
                    <a:bodyPr/>
                    <a:lstStyle/>
                    <a:p>
                      <a:r>
                        <a:rPr lang="en-GB" dirty="0" smtClean="0"/>
                        <a:t>USA</a:t>
                      </a:r>
                      <a:endParaRPr lang="en-GB" dirty="0"/>
                    </a:p>
                  </a:txBody>
                  <a:tcPr/>
                </a:tc>
                <a:tc>
                  <a:txBody>
                    <a:bodyPr/>
                    <a:lstStyle/>
                    <a:p>
                      <a:pPr algn="ctr"/>
                      <a:r>
                        <a:rPr lang="en-GB" dirty="0" smtClean="0"/>
                        <a:t>8.5</a:t>
                      </a:r>
                      <a:endParaRPr lang="en-GB" dirty="0"/>
                    </a:p>
                  </a:txBody>
                  <a:tcPr/>
                </a:tc>
                <a:tc>
                  <a:txBody>
                    <a:bodyPr/>
                    <a:lstStyle/>
                    <a:p>
                      <a:pPr algn="ctr"/>
                      <a:r>
                        <a:rPr lang="en-GB" dirty="0" smtClean="0"/>
                        <a:t>4.1</a:t>
                      </a:r>
                      <a:endParaRPr lang="en-GB" dirty="0"/>
                    </a:p>
                  </a:txBody>
                  <a:tcPr/>
                </a:tc>
              </a:tr>
              <a:tr h="370840">
                <a:tc>
                  <a:txBody>
                    <a:bodyPr/>
                    <a:lstStyle/>
                    <a:p>
                      <a:r>
                        <a:rPr lang="en-GB" dirty="0" smtClean="0"/>
                        <a:t>Saudi Arabia</a:t>
                      </a:r>
                      <a:endParaRPr lang="en-GB" dirty="0"/>
                    </a:p>
                  </a:txBody>
                  <a:tcPr/>
                </a:tc>
                <a:tc>
                  <a:txBody>
                    <a:bodyPr/>
                    <a:lstStyle/>
                    <a:p>
                      <a:pPr algn="ctr"/>
                      <a:r>
                        <a:rPr lang="en-GB" dirty="0" smtClean="0"/>
                        <a:t>8.2</a:t>
                      </a:r>
                      <a:endParaRPr lang="en-GB" dirty="0"/>
                    </a:p>
                  </a:txBody>
                  <a:tcPr/>
                </a:tc>
                <a:tc>
                  <a:txBody>
                    <a:bodyPr/>
                    <a:lstStyle/>
                    <a:p>
                      <a:pPr algn="ctr"/>
                      <a:r>
                        <a:rPr lang="en-GB" dirty="0" smtClean="0"/>
                        <a:t>3.9</a:t>
                      </a:r>
                      <a:endParaRPr lang="en-GB" dirty="0"/>
                    </a:p>
                  </a:txBody>
                  <a:tcPr/>
                </a:tc>
              </a:tr>
              <a:tr h="370840">
                <a:tc>
                  <a:txBody>
                    <a:bodyPr/>
                    <a:lstStyle/>
                    <a:p>
                      <a:r>
                        <a:rPr lang="en-GB" dirty="0" smtClean="0"/>
                        <a:t>UAE</a:t>
                      </a:r>
                      <a:endParaRPr lang="en-GB" dirty="0"/>
                    </a:p>
                  </a:txBody>
                  <a:tcPr/>
                </a:tc>
                <a:tc>
                  <a:txBody>
                    <a:bodyPr/>
                    <a:lstStyle/>
                    <a:p>
                      <a:pPr algn="ctr"/>
                      <a:r>
                        <a:rPr lang="en-GB" dirty="0" smtClean="0"/>
                        <a:t>6.1</a:t>
                      </a:r>
                      <a:endParaRPr lang="en-GB" dirty="0"/>
                    </a:p>
                  </a:txBody>
                  <a:tcPr/>
                </a:tc>
                <a:tc>
                  <a:txBody>
                    <a:bodyPr/>
                    <a:lstStyle/>
                    <a:p>
                      <a:pPr algn="ctr"/>
                      <a:r>
                        <a:rPr lang="en-GB" dirty="0" smtClean="0"/>
                        <a:t>2.9</a:t>
                      </a:r>
                      <a:endParaRPr lang="en-GB" dirty="0"/>
                    </a:p>
                  </a:txBody>
                  <a:tcPr/>
                </a:tc>
              </a:tr>
              <a:tr h="370840">
                <a:tc>
                  <a:txBody>
                    <a:bodyPr/>
                    <a:lstStyle/>
                    <a:p>
                      <a:r>
                        <a:rPr lang="en-GB" dirty="0" smtClean="0"/>
                        <a:t>World</a:t>
                      </a:r>
                      <a:endParaRPr lang="en-GB" dirty="0"/>
                    </a:p>
                  </a:txBody>
                  <a:tcPr/>
                </a:tc>
                <a:tc>
                  <a:txBody>
                    <a:bodyPr/>
                    <a:lstStyle/>
                    <a:p>
                      <a:pPr algn="ctr"/>
                      <a:r>
                        <a:rPr lang="en-GB" dirty="0" smtClean="0"/>
                        <a:t>208.4</a:t>
                      </a:r>
                      <a:endParaRPr lang="en-GB" dirty="0"/>
                    </a:p>
                  </a:txBody>
                  <a:tcPr/>
                </a:tc>
                <a:tc>
                  <a:txBody>
                    <a:bodyPr/>
                    <a:lstStyle/>
                    <a:p>
                      <a:pPr algn="ctr"/>
                      <a:endParaRPr lang="en-GB" dirty="0"/>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52288" y="188640"/>
            <a:ext cx="5940192" cy="466731"/>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Gas production/consumption by region</a:t>
            </a:r>
            <a:endParaRPr kumimoji="0" lang="en-GB" sz="2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48121" y="6021328"/>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6" descr="NGC.bmp"/>
          <p:cNvPicPr>
            <a:picLocks noChangeAspect="1"/>
          </p:cNvPicPr>
          <p:nvPr/>
        </p:nvPicPr>
        <p:blipFill>
          <a:blip r:embed="rId2" cstate="print"/>
          <a:stretch>
            <a:fillRect/>
          </a:stretch>
        </p:blipFill>
        <p:spPr>
          <a:xfrm>
            <a:off x="611560" y="651457"/>
            <a:ext cx="7948644" cy="5369831"/>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55976" y="260648"/>
            <a:ext cx="4572040"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Gas consumption per capita</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5" name="Footer Placeholder 4"/>
          <p:cNvSpPr>
            <a:spLocks noGrp="1"/>
          </p:cNvSpPr>
          <p:nvPr>
            <p:ph type="ftr" sz="quarter" idx="11"/>
          </p:nvPr>
        </p:nvSpPr>
        <p:spPr>
          <a:xfrm>
            <a:off x="5848121" y="5949320"/>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6" name="Content Placeholder 7" descr="NGD.bmp"/>
          <p:cNvPicPr>
            <a:picLocks noChangeAspect="1"/>
          </p:cNvPicPr>
          <p:nvPr/>
        </p:nvPicPr>
        <p:blipFill>
          <a:blip r:embed="rId2" cstate="print"/>
          <a:stretch>
            <a:fillRect/>
          </a:stretch>
        </p:blipFill>
        <p:spPr>
          <a:xfrm>
            <a:off x="611560" y="548680"/>
            <a:ext cx="8064896" cy="5308539"/>
          </a:xfrm>
          <a:prstGeom prst="rect">
            <a:avLst/>
          </a:prstGeom>
        </p:spPr>
      </p:pic>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2209" y="142852"/>
            <a:ext cx="1752403" cy="400110"/>
          </a:xfrm>
          <a:prstGeom prst="rect">
            <a:avLst/>
          </a:prstGeom>
          <a:noFill/>
        </p:spPr>
        <p:txBody>
          <a:bodyPr wrap="none" rtlCol="0">
            <a:spAutoFit/>
          </a:bodyPr>
          <a:lstStyle/>
          <a:p>
            <a:r>
              <a:rPr lang="en-GB" sz="2000" b="1" dirty="0" smtClean="0">
                <a:latin typeface="Arial" pitchFamily="34" charset="0"/>
                <a:cs typeface="Arial" pitchFamily="34" charset="0"/>
              </a:rPr>
              <a:t>Composition</a:t>
            </a:r>
            <a:endParaRPr lang="en-US" sz="2000" b="1" dirty="0">
              <a:latin typeface="Arial" pitchFamily="34" charset="0"/>
              <a:cs typeface="Arial" pitchFamily="34" charset="0"/>
            </a:endParaRPr>
          </a:p>
        </p:txBody>
      </p:sp>
      <p:sp>
        <p:nvSpPr>
          <p:cNvPr id="3" name="TextBox 2"/>
          <p:cNvSpPr txBox="1"/>
          <p:nvPr/>
        </p:nvSpPr>
        <p:spPr>
          <a:xfrm>
            <a:off x="857224" y="928670"/>
            <a:ext cx="5929828" cy="1754326"/>
          </a:xfrm>
          <a:prstGeom prst="rect">
            <a:avLst/>
          </a:prstGeom>
          <a:noFill/>
        </p:spPr>
        <p:txBody>
          <a:bodyPr wrap="none" rtlCol="0">
            <a:spAutoFit/>
          </a:bodyPr>
          <a:lstStyle/>
          <a:p>
            <a:r>
              <a:rPr lang="en-GB" dirty="0" smtClean="0">
                <a:latin typeface="Arial" pitchFamily="34" charset="0"/>
                <a:cs typeface="Arial" pitchFamily="34" charset="0"/>
              </a:rPr>
              <a:t>Complex mixture of hydrocarbons</a:t>
            </a:r>
          </a:p>
          <a:p>
            <a:endParaRPr lang="en-GB" dirty="0" smtClean="0">
              <a:latin typeface="Arial" pitchFamily="34" charset="0"/>
              <a:cs typeface="Arial" pitchFamily="34" charset="0"/>
            </a:endParaRPr>
          </a:p>
          <a:p>
            <a:pPr marL="266700" indent="-266700">
              <a:buBlip>
                <a:blip r:embed="rId2"/>
              </a:buBlip>
            </a:pPr>
            <a:r>
              <a:rPr lang="en-GB" dirty="0" smtClean="0">
                <a:latin typeface="Arial" pitchFamily="34" charset="0"/>
                <a:cs typeface="Arial" pitchFamily="34" charset="0"/>
              </a:rPr>
              <a:t>Ultimate elemental analysis</a:t>
            </a:r>
          </a:p>
          <a:p>
            <a:pPr marL="266700" indent="-266700">
              <a:buBlip>
                <a:blip r:embed="rId2"/>
              </a:buBlip>
            </a:pPr>
            <a:r>
              <a:rPr lang="en-GB" dirty="0" smtClean="0">
                <a:latin typeface="Arial" pitchFamily="34" charset="0"/>
                <a:cs typeface="Arial" pitchFamily="34" charset="0"/>
              </a:rPr>
              <a:t>C = 85% (83-87)</a:t>
            </a:r>
          </a:p>
          <a:p>
            <a:pPr marL="266700" indent="-266700">
              <a:buBlip>
                <a:blip r:embed="rId2"/>
              </a:buBlip>
            </a:pPr>
            <a:r>
              <a:rPr lang="en-GB" dirty="0" smtClean="0">
                <a:latin typeface="Arial" pitchFamily="34" charset="0"/>
                <a:cs typeface="Arial" pitchFamily="34" charset="0"/>
              </a:rPr>
              <a:t>H = 13% (1 – 15)</a:t>
            </a:r>
          </a:p>
          <a:p>
            <a:pPr marL="266700" indent="-266700">
              <a:buBlip>
                <a:blip r:embed="rId2"/>
              </a:buBlip>
            </a:pPr>
            <a:r>
              <a:rPr lang="en-GB" dirty="0" smtClean="0">
                <a:latin typeface="Arial" pitchFamily="34" charset="0"/>
                <a:cs typeface="Arial" pitchFamily="34" charset="0"/>
              </a:rPr>
              <a:t>H/C ratio 1.8 </a:t>
            </a:r>
            <a:r>
              <a:rPr lang="en-GB" i="1" dirty="0" err="1" smtClean="0">
                <a:latin typeface="Arial" pitchFamily="34" charset="0"/>
                <a:cs typeface="Arial" pitchFamily="34" charset="0"/>
              </a:rPr>
              <a:t>cf</a:t>
            </a:r>
            <a:r>
              <a:rPr lang="en-GB" dirty="0" smtClean="0">
                <a:latin typeface="Arial" pitchFamily="34" charset="0"/>
                <a:cs typeface="Arial" pitchFamily="34" charset="0"/>
              </a:rPr>
              <a:t> 0.8 for bituminous coal, 4 for methane</a:t>
            </a:r>
            <a:endParaRPr lang="en-US" dirty="0">
              <a:latin typeface="Arial" pitchFamily="34" charset="0"/>
              <a:cs typeface="Arial" pitchFamily="34" charset="0"/>
            </a:endParaRPr>
          </a:p>
        </p:txBody>
      </p:sp>
      <p:sp>
        <p:nvSpPr>
          <p:cNvPr id="4" name="TextBox 3"/>
          <p:cNvSpPr txBox="1"/>
          <p:nvPr/>
        </p:nvSpPr>
        <p:spPr>
          <a:xfrm>
            <a:off x="857224" y="3071810"/>
            <a:ext cx="6917278" cy="2949525"/>
          </a:xfrm>
          <a:prstGeom prst="rect">
            <a:avLst/>
          </a:prstGeom>
          <a:noFill/>
        </p:spPr>
        <p:txBody>
          <a:bodyPr wrap="none" rtlCol="0">
            <a:spAutoFit/>
          </a:bodyPr>
          <a:lstStyle/>
          <a:p>
            <a:pPr>
              <a:lnSpc>
                <a:spcPct val="150000"/>
              </a:lnSpc>
            </a:pPr>
            <a:r>
              <a:rPr lang="en-GB" dirty="0" smtClean="0">
                <a:latin typeface="Arial" pitchFamily="34" charset="0"/>
                <a:cs typeface="Arial" pitchFamily="34" charset="0"/>
              </a:rPr>
              <a:t>Contains three main series of hydrocarbons</a:t>
            </a:r>
          </a:p>
          <a:p>
            <a:pPr marL="266700" indent="-266700">
              <a:lnSpc>
                <a:spcPct val="150000"/>
              </a:lnSpc>
              <a:buBlip>
                <a:blip r:embed="rId2"/>
              </a:buBlip>
            </a:pPr>
            <a:r>
              <a:rPr lang="en-GB" dirty="0" err="1" smtClean="0">
                <a:latin typeface="Arial" pitchFamily="34" charset="0"/>
                <a:cs typeface="Arial" pitchFamily="34" charset="0"/>
              </a:rPr>
              <a:t>Alkanes</a:t>
            </a:r>
            <a:r>
              <a:rPr lang="en-GB" dirty="0" smtClean="0">
                <a:latin typeface="Arial" pitchFamily="34" charset="0"/>
                <a:cs typeface="Arial" pitchFamily="34" charset="0"/>
              </a:rPr>
              <a:t> (pentane, hexane) – </a:t>
            </a:r>
            <a:r>
              <a:rPr lang="en-GB" i="1" dirty="0" smtClean="0">
                <a:latin typeface="Arial" pitchFamily="34" charset="0"/>
                <a:cs typeface="Arial" pitchFamily="34" charset="0"/>
              </a:rPr>
              <a:t>aka paraffin</a:t>
            </a:r>
          </a:p>
          <a:p>
            <a:pPr marL="266700" indent="-266700">
              <a:lnSpc>
                <a:spcPct val="150000"/>
              </a:lnSpc>
              <a:buBlip>
                <a:blip r:embed="rId2"/>
              </a:buBlip>
            </a:pPr>
            <a:r>
              <a:rPr lang="en-GB" dirty="0" err="1" smtClean="0">
                <a:latin typeface="Arial" pitchFamily="34" charset="0"/>
                <a:cs typeface="Arial" pitchFamily="34" charset="0"/>
              </a:rPr>
              <a:t>Cycloalkanes</a:t>
            </a:r>
            <a:r>
              <a:rPr lang="en-GB" dirty="0" smtClean="0">
                <a:latin typeface="Arial" pitchFamily="34" charset="0"/>
                <a:cs typeface="Arial" pitchFamily="34" charset="0"/>
              </a:rPr>
              <a:t> (</a:t>
            </a:r>
            <a:r>
              <a:rPr lang="en-GB" dirty="0" err="1" smtClean="0">
                <a:latin typeface="Arial" pitchFamily="34" charset="0"/>
                <a:cs typeface="Arial" pitchFamily="34" charset="0"/>
              </a:rPr>
              <a:t>cyclopentane</a:t>
            </a:r>
            <a:r>
              <a:rPr lang="en-GB" dirty="0" smtClean="0">
                <a:latin typeface="Arial" pitchFamily="34" charset="0"/>
                <a:cs typeface="Arial" pitchFamily="34" charset="0"/>
              </a:rPr>
              <a:t>, </a:t>
            </a:r>
            <a:r>
              <a:rPr lang="en-GB" dirty="0" err="1" smtClean="0">
                <a:latin typeface="Arial" pitchFamily="34" charset="0"/>
                <a:cs typeface="Arial" pitchFamily="34" charset="0"/>
              </a:rPr>
              <a:t>cyclohexane</a:t>
            </a:r>
            <a:r>
              <a:rPr lang="en-GB" dirty="0" smtClean="0">
                <a:latin typeface="Arial" pitchFamily="34" charset="0"/>
                <a:cs typeface="Arial" pitchFamily="34" charset="0"/>
              </a:rPr>
              <a:t>) – </a:t>
            </a:r>
            <a:r>
              <a:rPr lang="en-GB" i="1" dirty="0" smtClean="0">
                <a:latin typeface="Arial" pitchFamily="34" charset="0"/>
                <a:cs typeface="Arial" pitchFamily="34" charset="0"/>
              </a:rPr>
              <a:t>aka </a:t>
            </a:r>
            <a:r>
              <a:rPr lang="en-GB" i="1" dirty="0" err="1" smtClean="0">
                <a:latin typeface="Arial" pitchFamily="34" charset="0"/>
                <a:cs typeface="Arial" pitchFamily="34" charset="0"/>
              </a:rPr>
              <a:t>cycloparaffins</a:t>
            </a:r>
            <a:endParaRPr lang="en-GB" i="1" dirty="0" smtClean="0">
              <a:latin typeface="Arial" pitchFamily="34" charset="0"/>
              <a:cs typeface="Arial" pitchFamily="34" charset="0"/>
            </a:endParaRPr>
          </a:p>
          <a:p>
            <a:pPr marL="266700" indent="-266700">
              <a:lnSpc>
                <a:spcPct val="150000"/>
              </a:lnSpc>
              <a:buBlip>
                <a:blip r:embed="rId2"/>
              </a:buBlip>
            </a:pPr>
            <a:r>
              <a:rPr lang="en-GB" dirty="0" err="1" smtClean="0">
                <a:latin typeface="Arial" pitchFamily="34" charset="0"/>
                <a:cs typeface="Arial" pitchFamily="34" charset="0"/>
              </a:rPr>
              <a:t>Arenes</a:t>
            </a:r>
            <a:r>
              <a:rPr lang="en-GB" dirty="0" smtClean="0">
                <a:latin typeface="Arial" pitchFamily="34" charset="0"/>
                <a:cs typeface="Arial" pitchFamily="34" charset="0"/>
              </a:rPr>
              <a:t> (benzene, toluene) – </a:t>
            </a:r>
            <a:r>
              <a:rPr lang="en-GB" i="1" dirty="0" smtClean="0">
                <a:latin typeface="Arial" pitchFamily="34" charset="0"/>
                <a:cs typeface="Arial" pitchFamily="34" charset="0"/>
              </a:rPr>
              <a:t>aka aromatics</a:t>
            </a:r>
          </a:p>
          <a:p>
            <a:pPr marL="266700" indent="-266700">
              <a:lnSpc>
                <a:spcPct val="150000"/>
              </a:lnSpc>
              <a:buBlip>
                <a:blip r:embed="rId2"/>
              </a:buBlip>
            </a:pPr>
            <a:r>
              <a:rPr lang="en-GB" dirty="0" smtClean="0">
                <a:latin typeface="Arial" pitchFamily="34" charset="0"/>
                <a:cs typeface="Arial" pitchFamily="34" charset="0"/>
              </a:rPr>
              <a:t>Sulphur most common undesirable contaminant</a:t>
            </a:r>
          </a:p>
          <a:p>
            <a:pPr marL="723900" lvl="1" indent="-266700">
              <a:lnSpc>
                <a:spcPct val="150000"/>
              </a:lnSpc>
              <a:buBlip>
                <a:blip r:embed="rId2"/>
              </a:buBlip>
            </a:pPr>
            <a:r>
              <a:rPr lang="en-GB" dirty="0" smtClean="0">
                <a:latin typeface="Arial" pitchFamily="34" charset="0"/>
                <a:cs typeface="Arial" pitchFamily="34" charset="0"/>
              </a:rPr>
              <a:t>“sour” oils have &gt;2% S</a:t>
            </a:r>
          </a:p>
          <a:p>
            <a:pPr marL="723900" lvl="1" indent="-266700">
              <a:lnSpc>
                <a:spcPct val="150000"/>
              </a:lnSpc>
              <a:buBlip>
                <a:blip r:embed="rId2"/>
              </a:buBlip>
            </a:pPr>
            <a:r>
              <a:rPr lang="en-GB" dirty="0" smtClean="0">
                <a:latin typeface="Arial" pitchFamily="34" charset="0"/>
                <a:cs typeface="Arial" pitchFamily="34" charset="0"/>
              </a:rPr>
              <a:t>“sweet” oils have &lt; 0.5% S</a:t>
            </a:r>
            <a:endParaRPr lang="en-US" dirty="0">
              <a:latin typeface="Arial" pitchFamily="34" charset="0"/>
              <a:cs typeface="Arial" pitchFamily="34" charset="0"/>
            </a:endParaRPr>
          </a:p>
        </p:txBody>
      </p:sp>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904616" y="260648"/>
            <a:ext cx="2987864"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Chart of gas prices</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 name="Footer Placeholder 4"/>
          <p:cNvSpPr>
            <a:spLocks noGrp="1"/>
          </p:cNvSpPr>
          <p:nvPr>
            <p:ph type="ftr" sz="quarter" idx="11"/>
          </p:nvPr>
        </p:nvSpPr>
        <p:spPr>
          <a:xfrm>
            <a:off x="5848121" y="5949280"/>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4" name="Content Placeholder 6" descr="NGE.bmp"/>
          <p:cNvPicPr>
            <a:picLocks noChangeAspect="1"/>
          </p:cNvPicPr>
          <p:nvPr/>
        </p:nvPicPr>
        <p:blipFill>
          <a:blip r:embed="rId2" cstate="print"/>
          <a:stretch>
            <a:fillRect/>
          </a:stretch>
        </p:blipFill>
        <p:spPr>
          <a:xfrm>
            <a:off x="302870" y="692696"/>
            <a:ext cx="8589610" cy="5076032"/>
          </a:xfrm>
          <a:prstGeom prst="rect">
            <a:avLst/>
          </a:prstGeom>
        </p:spPr>
      </p:pic>
      <p:sp>
        <p:nvSpPr>
          <p:cNvPr id="5" name="Rectangle 4"/>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08472" y="260648"/>
            <a:ext cx="4284008" cy="466731"/>
          </a:xfrm>
          <a:prstGeom prst="rect">
            <a:avLst/>
          </a:prstGeom>
        </p:spPr>
        <p:txBody>
          <a:bodyPr>
            <a:normAutofit fontScale="5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smtClean="0">
                <a:ln>
                  <a:noFill/>
                </a:ln>
                <a:solidFill>
                  <a:schemeClr val="tx1"/>
                </a:solidFill>
                <a:effectLst/>
                <a:uLnTx/>
                <a:uFillTx/>
                <a:latin typeface="Arial" pitchFamily="34" charset="0"/>
                <a:ea typeface="+mj-ea"/>
                <a:cs typeface="Arial" pitchFamily="34" charset="0"/>
              </a:rPr>
              <a:t>Major gas trade movements</a:t>
            </a:r>
            <a:endParaRPr kumimoji="0" lang="en-GB" sz="44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5" name="Footer Placeholder 4"/>
          <p:cNvSpPr>
            <a:spLocks noGrp="1"/>
          </p:cNvSpPr>
          <p:nvPr>
            <p:ph type="ftr" sz="quarter" idx="11"/>
          </p:nvPr>
        </p:nvSpPr>
        <p:spPr>
          <a:xfrm>
            <a:off x="5868144" y="6021288"/>
            <a:ext cx="3044359" cy="360000"/>
          </a:xfrm>
        </p:spPr>
        <p:txBody>
          <a:bodyPr/>
          <a:lstStyle/>
          <a:p>
            <a:r>
              <a:rPr lang="en-GB" sz="1000" dirty="0" smtClean="0">
                <a:latin typeface="Arial" pitchFamily="34" charset="0"/>
                <a:cs typeface="Arial" pitchFamily="34" charset="0"/>
              </a:rPr>
              <a:t>BP Statistical Review of World Energy 2012 </a:t>
            </a:r>
          </a:p>
          <a:p>
            <a:r>
              <a:rPr lang="en-GB" sz="1000" dirty="0" smtClean="0">
                <a:solidFill>
                  <a:schemeClr val="tx1"/>
                </a:solidFill>
                <a:latin typeface="Arial" pitchFamily="34" charset="0"/>
                <a:cs typeface="Arial" pitchFamily="34" charset="0"/>
              </a:rPr>
              <a:t>© BP 2012</a:t>
            </a:r>
            <a:endParaRPr lang="en-GB" sz="1000" dirty="0">
              <a:solidFill>
                <a:schemeClr val="tx1"/>
              </a:solidFill>
              <a:latin typeface="Arial" pitchFamily="34" charset="0"/>
              <a:cs typeface="Arial" pitchFamily="34" charset="0"/>
            </a:endParaRPr>
          </a:p>
        </p:txBody>
      </p:sp>
      <p:pic>
        <p:nvPicPr>
          <p:cNvPr id="6" name="Content Placeholder 7" descr="NGF.bmp"/>
          <p:cNvPicPr>
            <a:picLocks noChangeAspect="1"/>
          </p:cNvPicPr>
          <p:nvPr/>
        </p:nvPicPr>
        <p:blipFill>
          <a:blip r:embed="rId2" cstate="print"/>
          <a:stretch>
            <a:fillRect/>
          </a:stretch>
        </p:blipFill>
        <p:spPr>
          <a:xfrm>
            <a:off x="441735" y="548680"/>
            <a:ext cx="8234721" cy="5595436"/>
          </a:xfrm>
          <a:prstGeom prst="rect">
            <a:avLst/>
          </a:prstGeom>
        </p:spPr>
      </p:pic>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8"/>
          <p:cNvGrpSpPr/>
          <p:nvPr/>
        </p:nvGrpSpPr>
        <p:grpSpPr>
          <a:xfrm>
            <a:off x="428596" y="785794"/>
            <a:ext cx="8286808" cy="5143536"/>
            <a:chOff x="357158" y="285728"/>
            <a:chExt cx="8286808" cy="5143536"/>
          </a:xfrm>
        </p:grpSpPr>
        <p:sp>
          <p:nvSpPr>
            <p:cNvPr id="2" name="Rounded Rectangle 1"/>
            <p:cNvSpPr/>
            <p:nvPr/>
          </p:nvSpPr>
          <p:spPr>
            <a:xfrm>
              <a:off x="357158" y="905516"/>
              <a:ext cx="1500198" cy="91440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latin typeface="Arial" pitchFamily="34" charset="0"/>
                  <a:cs typeface="Arial" pitchFamily="34" charset="0"/>
                </a:rPr>
                <a:t>Condensate and water removal</a:t>
              </a:r>
              <a:endParaRPr lang="en-US" sz="1200" dirty="0">
                <a:latin typeface="Arial" pitchFamily="34" charset="0"/>
                <a:cs typeface="Arial" pitchFamily="34" charset="0"/>
              </a:endParaRPr>
            </a:p>
          </p:txBody>
        </p:sp>
        <p:sp>
          <p:nvSpPr>
            <p:cNvPr id="3" name="Oval 2"/>
            <p:cNvSpPr/>
            <p:nvPr/>
          </p:nvSpPr>
          <p:spPr>
            <a:xfrm>
              <a:off x="2000232" y="428604"/>
              <a:ext cx="342896" cy="342896"/>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cxnSp>
          <p:nvCxnSpPr>
            <p:cNvPr id="5" name="Shape 4"/>
            <p:cNvCxnSpPr>
              <a:stCxn id="3" idx="2"/>
              <a:endCxn id="2" idx="0"/>
            </p:cNvCxnSpPr>
            <p:nvPr/>
          </p:nvCxnSpPr>
          <p:spPr>
            <a:xfrm rot="10800000" flipV="1">
              <a:off x="1107258" y="600052"/>
              <a:ext cx="892975" cy="305464"/>
            </a:xfrm>
            <a:prstGeom prst="bentConnector2">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5357818" y="500042"/>
              <a:ext cx="1700216" cy="10572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Tail Gas Treating</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Scot process</a:t>
              </a:r>
            </a:p>
            <a:p>
              <a:pPr marL="180975" indent="-180975">
                <a:buFont typeface="Wingdings" pitchFamily="2" charset="2"/>
                <a:buChar char="§"/>
              </a:pPr>
              <a:r>
                <a:rPr lang="en-GB" sz="1200" dirty="0" err="1" smtClean="0">
                  <a:solidFill>
                    <a:schemeClr val="tx2">
                      <a:lumMod val="75000"/>
                    </a:schemeClr>
                  </a:solidFill>
                  <a:latin typeface="Arial" pitchFamily="34" charset="0"/>
                  <a:cs typeface="Arial" pitchFamily="34" charset="0"/>
                </a:rPr>
                <a:t>Clauspol</a:t>
              </a:r>
              <a:r>
                <a:rPr lang="en-GB" sz="1200" dirty="0" smtClean="0">
                  <a:solidFill>
                    <a:schemeClr val="tx2">
                      <a:lumMod val="75000"/>
                    </a:schemeClr>
                  </a:solidFill>
                  <a:latin typeface="Arial" pitchFamily="34" charset="0"/>
                  <a:cs typeface="Arial" pitchFamily="34" charset="0"/>
                </a:rPr>
                <a:t> process</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Others</a:t>
              </a:r>
              <a:endParaRPr lang="en-US" sz="1200" dirty="0">
                <a:solidFill>
                  <a:schemeClr val="tx2">
                    <a:lumMod val="75000"/>
                  </a:schemeClr>
                </a:solidFill>
                <a:latin typeface="Arial" pitchFamily="34" charset="0"/>
                <a:cs typeface="Arial" pitchFamily="34" charset="0"/>
              </a:endParaRPr>
            </a:p>
          </p:txBody>
        </p:sp>
        <p:sp>
          <p:nvSpPr>
            <p:cNvPr id="7" name="Rounded Rectangle 6"/>
            <p:cNvSpPr/>
            <p:nvPr/>
          </p:nvSpPr>
          <p:spPr>
            <a:xfrm>
              <a:off x="3857620" y="1785926"/>
              <a:ext cx="1500198" cy="70008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Sulphur Unit</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Claus process</a:t>
              </a:r>
              <a:endParaRPr lang="en-US" sz="1200" dirty="0">
                <a:solidFill>
                  <a:schemeClr val="tx2">
                    <a:lumMod val="75000"/>
                  </a:schemeClr>
                </a:solidFill>
                <a:latin typeface="Arial" pitchFamily="34" charset="0"/>
                <a:cs typeface="Arial" pitchFamily="34" charset="0"/>
              </a:endParaRPr>
            </a:p>
          </p:txBody>
        </p:sp>
        <p:sp>
          <p:nvSpPr>
            <p:cNvPr id="8" name="Rounded Rectangle 7"/>
            <p:cNvSpPr/>
            <p:nvPr/>
          </p:nvSpPr>
          <p:spPr>
            <a:xfrm>
              <a:off x="1514460" y="2464587"/>
              <a:ext cx="1843094" cy="12001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Acid gas removal</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Amine treating</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Benfield process</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PSA Unit</a:t>
              </a:r>
            </a:p>
            <a:p>
              <a:pPr marL="180975" indent="-180975">
                <a:buFont typeface="Wingdings" pitchFamily="2" charset="2"/>
                <a:buChar char="§"/>
              </a:pPr>
              <a:r>
                <a:rPr lang="en-GB" sz="1200" dirty="0" err="1" smtClean="0">
                  <a:solidFill>
                    <a:schemeClr val="tx2">
                      <a:lumMod val="75000"/>
                    </a:schemeClr>
                  </a:solidFill>
                  <a:latin typeface="Arial" pitchFamily="34" charset="0"/>
                  <a:cs typeface="Arial" pitchFamily="34" charset="0"/>
                </a:rPr>
                <a:t>Sulphinol</a:t>
              </a:r>
              <a:r>
                <a:rPr lang="en-GB" sz="1200" dirty="0" smtClean="0">
                  <a:solidFill>
                    <a:schemeClr val="tx2">
                      <a:lumMod val="75000"/>
                    </a:schemeClr>
                  </a:solidFill>
                  <a:latin typeface="Arial" pitchFamily="34" charset="0"/>
                  <a:cs typeface="Arial" pitchFamily="34" charset="0"/>
                </a:rPr>
                <a:t> process</a:t>
              </a:r>
              <a:endParaRPr lang="en-US" sz="1200" dirty="0">
                <a:solidFill>
                  <a:schemeClr val="tx2">
                    <a:lumMod val="75000"/>
                  </a:schemeClr>
                </a:solidFill>
                <a:latin typeface="Arial" pitchFamily="34" charset="0"/>
                <a:cs typeface="Arial" pitchFamily="34" charset="0"/>
              </a:endParaRPr>
            </a:p>
          </p:txBody>
        </p:sp>
        <p:sp>
          <p:nvSpPr>
            <p:cNvPr id="9" name="Rounded Rectangle 8"/>
            <p:cNvSpPr/>
            <p:nvPr/>
          </p:nvSpPr>
          <p:spPr>
            <a:xfrm>
              <a:off x="3500430" y="2607463"/>
              <a:ext cx="1285884"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Dehydration</a:t>
              </a:r>
            </a:p>
            <a:p>
              <a:r>
                <a:rPr lang="en-GB" sz="1200" dirty="0" smtClean="0">
                  <a:solidFill>
                    <a:schemeClr val="tx2">
                      <a:lumMod val="75000"/>
                    </a:schemeClr>
                  </a:solidFill>
                  <a:latin typeface="Arial" pitchFamily="34" charset="0"/>
                  <a:cs typeface="Arial" pitchFamily="34" charset="0"/>
                </a:rPr>
                <a:t>Glycol unit</a:t>
              </a:r>
            </a:p>
            <a:p>
              <a:r>
                <a:rPr lang="en-GB" sz="1200" dirty="0" smtClean="0">
                  <a:solidFill>
                    <a:schemeClr val="tx2">
                      <a:lumMod val="75000"/>
                    </a:schemeClr>
                  </a:solidFill>
                  <a:latin typeface="Arial" pitchFamily="34" charset="0"/>
                  <a:cs typeface="Arial" pitchFamily="34" charset="0"/>
                </a:rPr>
                <a:t>PSA unit</a:t>
              </a:r>
              <a:endParaRPr lang="en-US" sz="1200" dirty="0">
                <a:solidFill>
                  <a:schemeClr val="tx2">
                    <a:lumMod val="75000"/>
                  </a:schemeClr>
                </a:solidFill>
                <a:latin typeface="Arial" pitchFamily="34" charset="0"/>
                <a:cs typeface="Arial" pitchFamily="34" charset="0"/>
              </a:endParaRPr>
            </a:p>
          </p:txBody>
        </p:sp>
        <p:sp>
          <p:nvSpPr>
            <p:cNvPr id="11" name="Rounded Rectangle 10"/>
            <p:cNvSpPr/>
            <p:nvPr/>
          </p:nvSpPr>
          <p:spPr>
            <a:xfrm>
              <a:off x="6715140" y="2357430"/>
              <a:ext cx="1928826" cy="141446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Nitrogen Rejection</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Cryogenic process</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Absorption processes</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Adsorption processes</a:t>
              </a:r>
              <a:endParaRPr lang="en-US" sz="1200" dirty="0">
                <a:solidFill>
                  <a:schemeClr val="tx2">
                    <a:lumMod val="75000"/>
                  </a:schemeClr>
                </a:solidFill>
                <a:latin typeface="Arial" pitchFamily="34" charset="0"/>
                <a:cs typeface="Arial" pitchFamily="34" charset="0"/>
              </a:endParaRPr>
            </a:p>
          </p:txBody>
        </p:sp>
        <p:sp>
          <p:nvSpPr>
            <p:cNvPr id="12" name="Rounded Rectangle 11"/>
            <p:cNvSpPr/>
            <p:nvPr/>
          </p:nvSpPr>
          <p:spPr>
            <a:xfrm>
              <a:off x="4929190" y="2607463"/>
              <a:ext cx="1643074"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Mercury Removal</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Mol Sieves</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Activated carbon</a:t>
              </a:r>
              <a:endParaRPr lang="en-US" sz="1200" dirty="0">
                <a:solidFill>
                  <a:schemeClr val="tx2">
                    <a:lumMod val="75000"/>
                  </a:schemeClr>
                </a:solidFill>
                <a:latin typeface="Arial" pitchFamily="34" charset="0"/>
                <a:cs typeface="Arial" pitchFamily="34" charset="0"/>
              </a:endParaRPr>
            </a:p>
          </p:txBody>
        </p:sp>
        <p:sp>
          <p:nvSpPr>
            <p:cNvPr id="13" name="Rounded Rectangle 12"/>
            <p:cNvSpPr/>
            <p:nvPr/>
          </p:nvSpPr>
          <p:spPr>
            <a:xfrm>
              <a:off x="2054554" y="4429132"/>
              <a:ext cx="1694421" cy="9858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Sweetening units</a:t>
              </a:r>
            </a:p>
            <a:p>
              <a:pPr marL="180975" indent="-180975">
                <a:buFont typeface="Wingdings" pitchFamily="2" charset="2"/>
                <a:buChar char="§"/>
              </a:pPr>
              <a:r>
                <a:rPr lang="en-GB" sz="1200" dirty="0" err="1" smtClean="0">
                  <a:solidFill>
                    <a:schemeClr val="tx2">
                      <a:lumMod val="75000"/>
                    </a:schemeClr>
                  </a:solidFill>
                  <a:latin typeface="Arial" pitchFamily="34" charset="0"/>
                  <a:cs typeface="Arial" pitchFamily="34" charset="0"/>
                </a:rPr>
                <a:t>Merox</a:t>
              </a:r>
              <a:r>
                <a:rPr lang="en-GB" sz="1200" dirty="0" smtClean="0">
                  <a:solidFill>
                    <a:schemeClr val="tx2">
                      <a:lumMod val="75000"/>
                    </a:schemeClr>
                  </a:solidFill>
                  <a:latin typeface="Arial" pitchFamily="34" charset="0"/>
                  <a:cs typeface="Arial" pitchFamily="34" charset="0"/>
                </a:rPr>
                <a:t> process</a:t>
              </a:r>
            </a:p>
            <a:p>
              <a:pPr marL="180975" indent="-180975">
                <a:buFont typeface="Wingdings" pitchFamily="2" charset="2"/>
                <a:buChar char="§"/>
              </a:pPr>
              <a:r>
                <a:rPr lang="en-GB" sz="1200" dirty="0" err="1" smtClean="0">
                  <a:solidFill>
                    <a:schemeClr val="tx2">
                      <a:lumMod val="75000"/>
                    </a:schemeClr>
                  </a:solidFill>
                  <a:latin typeface="Arial" pitchFamily="34" charset="0"/>
                  <a:cs typeface="Arial" pitchFamily="34" charset="0"/>
                </a:rPr>
                <a:t>Sulphrex</a:t>
              </a:r>
              <a:r>
                <a:rPr lang="en-GB" sz="1200" dirty="0" smtClean="0">
                  <a:solidFill>
                    <a:schemeClr val="tx2">
                      <a:lumMod val="75000"/>
                    </a:schemeClr>
                  </a:solidFill>
                  <a:latin typeface="Arial" pitchFamily="34" charset="0"/>
                  <a:cs typeface="Arial" pitchFamily="34" charset="0"/>
                </a:rPr>
                <a:t> process</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Mol sieves</a:t>
              </a:r>
              <a:endParaRPr lang="en-US" sz="1200" dirty="0">
                <a:solidFill>
                  <a:schemeClr val="tx2">
                    <a:lumMod val="75000"/>
                  </a:schemeClr>
                </a:solidFill>
                <a:latin typeface="Arial" pitchFamily="34" charset="0"/>
                <a:cs typeface="Arial" pitchFamily="34" charset="0"/>
              </a:endParaRPr>
            </a:p>
          </p:txBody>
        </p:sp>
        <p:sp>
          <p:nvSpPr>
            <p:cNvPr id="14" name="Rounded Rectangle 13"/>
            <p:cNvSpPr/>
            <p:nvPr/>
          </p:nvSpPr>
          <p:spPr>
            <a:xfrm>
              <a:off x="4303363" y="4429132"/>
              <a:ext cx="1785950" cy="9858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Fractionation Train</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De-</a:t>
              </a:r>
              <a:r>
                <a:rPr lang="en-GB" sz="1200" dirty="0" err="1" smtClean="0">
                  <a:solidFill>
                    <a:schemeClr val="tx2">
                      <a:lumMod val="75000"/>
                    </a:schemeClr>
                  </a:solidFill>
                  <a:latin typeface="Arial" pitchFamily="34" charset="0"/>
                  <a:cs typeface="Arial" pitchFamily="34" charset="0"/>
                </a:rPr>
                <a:t>ethanizer</a:t>
              </a:r>
              <a:endParaRPr lang="en-GB" sz="1200" dirty="0" smtClean="0">
                <a:solidFill>
                  <a:schemeClr val="tx2">
                    <a:lumMod val="75000"/>
                  </a:schemeClr>
                </a:solidFill>
                <a:latin typeface="Arial" pitchFamily="34" charset="0"/>
                <a:cs typeface="Arial" pitchFamily="34" charset="0"/>
              </a:endParaRP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De-</a:t>
              </a:r>
              <a:r>
                <a:rPr lang="en-GB" sz="1200" dirty="0" err="1" smtClean="0">
                  <a:solidFill>
                    <a:schemeClr val="tx2">
                      <a:lumMod val="75000"/>
                    </a:schemeClr>
                  </a:solidFill>
                  <a:latin typeface="Arial" pitchFamily="34" charset="0"/>
                  <a:cs typeface="Arial" pitchFamily="34" charset="0"/>
                </a:rPr>
                <a:t>propanizer</a:t>
              </a:r>
              <a:endParaRPr lang="en-GB" sz="1200" dirty="0" smtClean="0">
                <a:solidFill>
                  <a:schemeClr val="tx2">
                    <a:lumMod val="75000"/>
                  </a:schemeClr>
                </a:solidFill>
                <a:latin typeface="Arial" pitchFamily="34" charset="0"/>
                <a:cs typeface="Arial" pitchFamily="34" charset="0"/>
              </a:endParaRP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De-</a:t>
              </a:r>
              <a:r>
                <a:rPr lang="en-GB" sz="1200" dirty="0" err="1" smtClean="0">
                  <a:solidFill>
                    <a:schemeClr val="tx2">
                      <a:lumMod val="75000"/>
                    </a:schemeClr>
                  </a:solidFill>
                  <a:latin typeface="Arial" pitchFamily="34" charset="0"/>
                  <a:cs typeface="Arial" pitchFamily="34" charset="0"/>
                </a:rPr>
                <a:t>butanizer</a:t>
              </a:r>
              <a:endParaRPr lang="en-US" sz="1200" dirty="0">
                <a:solidFill>
                  <a:schemeClr val="tx2">
                    <a:lumMod val="75000"/>
                  </a:schemeClr>
                </a:solidFill>
                <a:latin typeface="Arial" pitchFamily="34" charset="0"/>
                <a:cs typeface="Arial" pitchFamily="34" charset="0"/>
              </a:endParaRPr>
            </a:p>
          </p:txBody>
        </p:sp>
        <p:sp>
          <p:nvSpPr>
            <p:cNvPr id="15" name="Rounded Rectangle 14"/>
            <p:cNvSpPr/>
            <p:nvPr/>
          </p:nvSpPr>
          <p:spPr>
            <a:xfrm>
              <a:off x="6643702" y="4429132"/>
              <a:ext cx="1785950" cy="10001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2">
                      <a:lumMod val="75000"/>
                    </a:schemeClr>
                  </a:solidFill>
                  <a:latin typeface="Arial" pitchFamily="34" charset="0"/>
                  <a:cs typeface="Arial" pitchFamily="34" charset="0"/>
                </a:rPr>
                <a:t>NGL Recovery</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Turbo-expander</a:t>
              </a:r>
            </a:p>
            <a:p>
              <a:pPr marL="180975" indent="-180975">
                <a:buFont typeface="Wingdings" pitchFamily="2" charset="2"/>
                <a:buChar char="§"/>
              </a:pPr>
              <a:r>
                <a:rPr lang="en-GB" sz="1200" dirty="0" smtClean="0">
                  <a:solidFill>
                    <a:schemeClr val="tx2">
                      <a:lumMod val="75000"/>
                    </a:schemeClr>
                  </a:solidFill>
                  <a:latin typeface="Arial" pitchFamily="34" charset="0"/>
                  <a:cs typeface="Arial" pitchFamily="34" charset="0"/>
                </a:rPr>
                <a:t>De-</a:t>
              </a:r>
              <a:r>
                <a:rPr lang="en-GB" sz="1200" dirty="0" err="1" smtClean="0">
                  <a:solidFill>
                    <a:schemeClr val="tx2">
                      <a:lumMod val="75000"/>
                    </a:schemeClr>
                  </a:solidFill>
                  <a:latin typeface="Arial" pitchFamily="34" charset="0"/>
                  <a:cs typeface="Arial" pitchFamily="34" charset="0"/>
                </a:rPr>
                <a:t>methanizer</a:t>
              </a:r>
              <a:endParaRPr lang="en-US" sz="1200" dirty="0">
                <a:solidFill>
                  <a:schemeClr val="tx2">
                    <a:lumMod val="75000"/>
                  </a:schemeClr>
                </a:solidFill>
                <a:latin typeface="Arial" pitchFamily="34" charset="0"/>
                <a:cs typeface="Arial" pitchFamily="34" charset="0"/>
              </a:endParaRPr>
            </a:p>
          </p:txBody>
        </p:sp>
        <p:sp>
          <p:nvSpPr>
            <p:cNvPr id="16" name="Rectangle 15"/>
            <p:cNvSpPr/>
            <p:nvPr/>
          </p:nvSpPr>
          <p:spPr>
            <a:xfrm>
              <a:off x="642910" y="4429132"/>
              <a:ext cx="857256" cy="10001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rgbClr val="C00000"/>
                  </a:solidFill>
                  <a:latin typeface="Arial" pitchFamily="34" charset="0"/>
                  <a:cs typeface="Arial" pitchFamily="34" charset="0"/>
                </a:rPr>
                <a:t>Ethane</a:t>
              </a:r>
            </a:p>
            <a:p>
              <a:r>
                <a:rPr lang="en-GB" sz="1200" dirty="0" smtClean="0">
                  <a:solidFill>
                    <a:srgbClr val="C00000"/>
                  </a:solidFill>
                  <a:latin typeface="Arial" pitchFamily="34" charset="0"/>
                  <a:cs typeface="Arial" pitchFamily="34" charset="0"/>
                </a:rPr>
                <a:t>Propane</a:t>
              </a:r>
            </a:p>
            <a:p>
              <a:r>
                <a:rPr lang="en-GB" sz="1200" dirty="0" smtClean="0">
                  <a:solidFill>
                    <a:srgbClr val="C00000"/>
                  </a:solidFill>
                  <a:latin typeface="Arial" pitchFamily="34" charset="0"/>
                  <a:cs typeface="Arial" pitchFamily="34" charset="0"/>
                </a:rPr>
                <a:t>Butanes</a:t>
              </a:r>
            </a:p>
            <a:p>
              <a:r>
                <a:rPr lang="en-GB" sz="1200" dirty="0" smtClean="0">
                  <a:solidFill>
                    <a:srgbClr val="C00000"/>
                  </a:solidFill>
                  <a:latin typeface="Arial" pitchFamily="34" charset="0"/>
                  <a:cs typeface="Arial" pitchFamily="34" charset="0"/>
                </a:rPr>
                <a:t>Pentanes</a:t>
              </a:r>
              <a:endParaRPr lang="en-US" sz="1200" dirty="0">
                <a:solidFill>
                  <a:srgbClr val="C00000"/>
                </a:solidFill>
                <a:latin typeface="Arial" pitchFamily="34" charset="0"/>
                <a:cs typeface="Arial" pitchFamily="34" charset="0"/>
              </a:endParaRPr>
            </a:p>
          </p:txBody>
        </p:sp>
        <p:sp>
          <p:nvSpPr>
            <p:cNvPr id="17" name="Rectangle 16"/>
            <p:cNvSpPr/>
            <p:nvPr/>
          </p:nvSpPr>
          <p:spPr>
            <a:xfrm>
              <a:off x="5357818" y="3857628"/>
              <a:ext cx="1143008" cy="5000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C00000"/>
                  </a:solidFill>
                  <a:latin typeface="Arial" pitchFamily="34" charset="0"/>
                  <a:cs typeface="Arial" pitchFamily="34" charset="0"/>
                </a:rPr>
                <a:t>Gas Pipeline</a:t>
              </a:r>
              <a:endParaRPr lang="en-US" sz="1200" dirty="0">
                <a:solidFill>
                  <a:srgbClr val="C00000"/>
                </a:solidFill>
                <a:latin typeface="Arial" pitchFamily="34" charset="0"/>
                <a:cs typeface="Arial" pitchFamily="34" charset="0"/>
              </a:endParaRPr>
            </a:p>
          </p:txBody>
        </p:sp>
        <p:sp>
          <p:nvSpPr>
            <p:cNvPr id="18" name="Rectangle 17"/>
            <p:cNvSpPr/>
            <p:nvPr/>
          </p:nvSpPr>
          <p:spPr>
            <a:xfrm>
              <a:off x="7286644" y="778646"/>
              <a:ext cx="1214446" cy="5000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2">
                      <a:lumMod val="75000"/>
                    </a:schemeClr>
                  </a:solidFill>
                  <a:latin typeface="Arial" pitchFamily="34" charset="0"/>
                  <a:cs typeface="Arial" pitchFamily="34" charset="0"/>
                </a:rPr>
                <a:t>Incinerator</a:t>
              </a:r>
              <a:endParaRPr lang="en-US" sz="1200" dirty="0">
                <a:solidFill>
                  <a:schemeClr val="tx2">
                    <a:lumMod val="75000"/>
                  </a:schemeClr>
                </a:solidFill>
                <a:latin typeface="Arial" pitchFamily="34" charset="0"/>
                <a:cs typeface="Arial" pitchFamily="34" charset="0"/>
              </a:endParaRPr>
            </a:p>
          </p:txBody>
        </p:sp>
        <p:sp>
          <p:nvSpPr>
            <p:cNvPr id="19" name="TextBox 18"/>
            <p:cNvSpPr txBox="1"/>
            <p:nvPr/>
          </p:nvSpPr>
          <p:spPr>
            <a:xfrm>
              <a:off x="5786446" y="1997470"/>
              <a:ext cx="1436612" cy="276999"/>
            </a:xfrm>
            <a:prstGeom prst="rect">
              <a:avLst/>
            </a:prstGeom>
            <a:noFill/>
            <a:ln>
              <a:noFill/>
            </a:ln>
          </p:spPr>
          <p:txBody>
            <a:bodyPr wrap="none" rtlCol="0">
              <a:spAutoFit/>
            </a:bodyPr>
            <a:lstStyle/>
            <a:p>
              <a:r>
                <a:rPr lang="en-GB" sz="1200" dirty="0" smtClean="0">
                  <a:solidFill>
                    <a:srgbClr val="C00000"/>
                  </a:solidFill>
                  <a:latin typeface="Arial" pitchFamily="34" charset="0"/>
                  <a:cs typeface="Arial" pitchFamily="34" charset="0"/>
                </a:rPr>
                <a:t>Elemental Sulphur</a:t>
              </a:r>
              <a:endParaRPr lang="en-US" sz="1200" dirty="0">
                <a:solidFill>
                  <a:srgbClr val="C00000"/>
                </a:solidFill>
                <a:latin typeface="Arial" pitchFamily="34" charset="0"/>
                <a:cs typeface="Arial" pitchFamily="34" charset="0"/>
              </a:endParaRPr>
            </a:p>
          </p:txBody>
        </p:sp>
        <p:sp>
          <p:nvSpPr>
            <p:cNvPr id="20" name="TextBox 19"/>
            <p:cNvSpPr txBox="1"/>
            <p:nvPr/>
          </p:nvSpPr>
          <p:spPr>
            <a:xfrm>
              <a:off x="2143108" y="834078"/>
              <a:ext cx="1285883" cy="461665"/>
            </a:xfrm>
            <a:prstGeom prst="rect">
              <a:avLst/>
            </a:prstGeom>
            <a:noFill/>
            <a:ln>
              <a:noFill/>
            </a:ln>
          </p:spPr>
          <p:txBody>
            <a:bodyPr wrap="square" rtlCol="0">
              <a:spAutoFit/>
            </a:bodyPr>
            <a:lstStyle/>
            <a:p>
              <a:r>
                <a:rPr lang="en-GB" sz="1200" dirty="0" smtClean="0">
                  <a:solidFill>
                    <a:srgbClr val="C00000"/>
                  </a:solidFill>
                  <a:latin typeface="Arial" pitchFamily="34" charset="0"/>
                  <a:cs typeface="Arial" pitchFamily="34" charset="0"/>
                </a:rPr>
                <a:t>Condensate to oil refinery</a:t>
              </a:r>
              <a:endParaRPr lang="en-US" sz="1200" dirty="0">
                <a:solidFill>
                  <a:srgbClr val="C00000"/>
                </a:solidFill>
                <a:latin typeface="Arial" pitchFamily="34" charset="0"/>
                <a:cs typeface="Arial" pitchFamily="34" charset="0"/>
              </a:endParaRPr>
            </a:p>
          </p:txBody>
        </p:sp>
        <p:sp>
          <p:nvSpPr>
            <p:cNvPr id="21" name="TextBox 20"/>
            <p:cNvSpPr txBox="1"/>
            <p:nvPr/>
          </p:nvSpPr>
          <p:spPr>
            <a:xfrm>
              <a:off x="2143109" y="1477020"/>
              <a:ext cx="642941" cy="461665"/>
            </a:xfrm>
            <a:prstGeom prst="rect">
              <a:avLst/>
            </a:prstGeom>
            <a:noFill/>
            <a:ln>
              <a:noFill/>
            </a:ln>
          </p:spPr>
          <p:txBody>
            <a:bodyPr wrap="square" rtlCol="0">
              <a:spAutoFit/>
            </a:bodyPr>
            <a:lstStyle/>
            <a:p>
              <a:pPr algn="ctr"/>
              <a:r>
                <a:rPr lang="en-GB" sz="1200" dirty="0" smtClean="0">
                  <a:latin typeface="Arial" pitchFamily="34" charset="0"/>
                  <a:cs typeface="Arial" pitchFamily="34" charset="0"/>
                </a:rPr>
                <a:t>Waste water</a:t>
              </a:r>
              <a:endParaRPr lang="en-US" sz="1200" dirty="0">
                <a:latin typeface="Arial" pitchFamily="34" charset="0"/>
                <a:cs typeface="Arial" pitchFamily="34" charset="0"/>
              </a:endParaRPr>
            </a:p>
          </p:txBody>
        </p:sp>
        <p:sp>
          <p:nvSpPr>
            <p:cNvPr id="22" name="TextBox 21"/>
            <p:cNvSpPr txBox="1"/>
            <p:nvPr/>
          </p:nvSpPr>
          <p:spPr>
            <a:xfrm>
              <a:off x="2928926" y="1835339"/>
              <a:ext cx="808235" cy="276999"/>
            </a:xfrm>
            <a:prstGeom prst="rect">
              <a:avLst/>
            </a:prstGeom>
            <a:noFill/>
          </p:spPr>
          <p:txBody>
            <a:bodyPr wrap="none" rtlCol="0">
              <a:spAutoFit/>
            </a:bodyPr>
            <a:lstStyle/>
            <a:p>
              <a:r>
                <a:rPr lang="en-GB" sz="1200" dirty="0" smtClean="0">
                  <a:latin typeface="Arial" pitchFamily="34" charset="0"/>
                  <a:cs typeface="Arial" pitchFamily="34" charset="0"/>
                </a:rPr>
                <a:t>Acid Gas</a:t>
              </a:r>
              <a:endParaRPr lang="en-US" sz="1200" dirty="0">
                <a:latin typeface="Arial" pitchFamily="34" charset="0"/>
                <a:cs typeface="Arial" pitchFamily="34" charset="0"/>
              </a:endParaRPr>
            </a:p>
          </p:txBody>
        </p:sp>
        <p:cxnSp>
          <p:nvCxnSpPr>
            <p:cNvPr id="24" name="Elbow Connector 23"/>
            <p:cNvCxnSpPr>
              <a:stCxn id="11" idx="3"/>
              <a:endCxn id="15" idx="3"/>
            </p:cNvCxnSpPr>
            <p:nvPr/>
          </p:nvCxnSpPr>
          <p:spPr>
            <a:xfrm flipH="1">
              <a:off x="8429652" y="3064663"/>
              <a:ext cx="214314" cy="1864535"/>
            </a:xfrm>
            <a:prstGeom prst="bentConnector3">
              <a:avLst>
                <a:gd name="adj1" fmla="val -106666"/>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3357554" y="3064663"/>
              <a:ext cx="142876"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3"/>
              <a:endCxn id="12" idx="1"/>
            </p:cNvCxnSpPr>
            <p:nvPr/>
          </p:nvCxnSpPr>
          <p:spPr>
            <a:xfrm>
              <a:off x="4786314" y="3064663"/>
              <a:ext cx="142876"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11" idx="1"/>
            </p:cNvCxnSpPr>
            <p:nvPr/>
          </p:nvCxnSpPr>
          <p:spPr>
            <a:xfrm>
              <a:off x="6572264" y="3064663"/>
              <a:ext cx="142876"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2" idx="2"/>
              <a:endCxn id="8" idx="1"/>
            </p:cNvCxnSpPr>
            <p:nvPr/>
          </p:nvCxnSpPr>
          <p:spPr>
            <a:xfrm rot="16200000" flipH="1">
              <a:off x="688485" y="2238687"/>
              <a:ext cx="1244747" cy="407203"/>
            </a:xfrm>
            <a:prstGeom prst="bentConnector2">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 idx="3"/>
              <a:endCxn id="20" idx="1"/>
            </p:cNvCxnSpPr>
            <p:nvPr/>
          </p:nvCxnSpPr>
          <p:spPr>
            <a:xfrm flipV="1">
              <a:off x="1857356" y="1064911"/>
              <a:ext cx="285752" cy="297805"/>
            </a:xfrm>
            <a:prstGeom prst="bentConnector3">
              <a:avLst>
                <a:gd name="adj1" fmla="val 50000"/>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 idx="3"/>
              <a:endCxn id="21" idx="1"/>
            </p:cNvCxnSpPr>
            <p:nvPr/>
          </p:nvCxnSpPr>
          <p:spPr>
            <a:xfrm>
              <a:off x="1857356" y="1362716"/>
              <a:ext cx="285753" cy="345137"/>
            </a:xfrm>
            <a:prstGeom prst="bentConnector3">
              <a:avLst>
                <a:gd name="adj1" fmla="val 50000"/>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hape 45"/>
            <p:cNvCxnSpPr>
              <a:stCxn id="8" idx="0"/>
              <a:endCxn id="7" idx="1"/>
            </p:cNvCxnSpPr>
            <p:nvPr/>
          </p:nvCxnSpPr>
          <p:spPr>
            <a:xfrm rot="5400000" flipH="1" flipV="1">
              <a:off x="2982504" y="1589472"/>
              <a:ext cx="328618" cy="1421613"/>
            </a:xfrm>
            <a:prstGeom prst="bentConnector2">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500562" y="714356"/>
              <a:ext cx="739883" cy="276999"/>
            </a:xfrm>
            <a:prstGeom prst="rect">
              <a:avLst/>
            </a:prstGeom>
            <a:noFill/>
          </p:spPr>
          <p:txBody>
            <a:bodyPr wrap="none" rtlCol="0">
              <a:spAutoFit/>
            </a:bodyPr>
            <a:lstStyle/>
            <a:p>
              <a:r>
                <a:rPr lang="en-GB" sz="1200" dirty="0" smtClean="0">
                  <a:latin typeface="Arial" pitchFamily="34" charset="0"/>
                  <a:cs typeface="Arial" pitchFamily="34" charset="0"/>
                </a:rPr>
                <a:t>Tail Gas</a:t>
              </a:r>
              <a:endParaRPr lang="en-US" sz="1200" dirty="0">
                <a:latin typeface="Arial" pitchFamily="34" charset="0"/>
                <a:cs typeface="Arial" pitchFamily="34" charset="0"/>
              </a:endParaRPr>
            </a:p>
          </p:txBody>
        </p:sp>
        <p:cxnSp>
          <p:nvCxnSpPr>
            <p:cNvPr id="49" name="Shape 48"/>
            <p:cNvCxnSpPr>
              <a:stCxn id="7" idx="0"/>
              <a:endCxn id="6" idx="1"/>
            </p:cNvCxnSpPr>
            <p:nvPr/>
          </p:nvCxnSpPr>
          <p:spPr>
            <a:xfrm rot="5400000" flipH="1" flipV="1">
              <a:off x="4604145" y="1032254"/>
              <a:ext cx="757246" cy="750099"/>
            </a:xfrm>
            <a:prstGeom prst="bentConnector2">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3"/>
              <a:endCxn id="19" idx="1"/>
            </p:cNvCxnSpPr>
            <p:nvPr/>
          </p:nvCxnSpPr>
          <p:spPr>
            <a:xfrm>
              <a:off x="5357818" y="2135969"/>
              <a:ext cx="428628" cy="1"/>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036611" y="1357298"/>
              <a:ext cx="1285884" cy="461665"/>
            </a:xfrm>
            <a:prstGeom prst="rect">
              <a:avLst/>
            </a:prstGeom>
            <a:noFill/>
          </p:spPr>
          <p:txBody>
            <a:bodyPr wrap="square" rtlCol="0">
              <a:spAutoFit/>
            </a:bodyPr>
            <a:lstStyle/>
            <a:p>
              <a:pPr algn="ctr"/>
              <a:r>
                <a:rPr lang="en-GB" sz="1200" dirty="0" smtClean="0">
                  <a:latin typeface="Arial" pitchFamily="34" charset="0"/>
                  <a:cs typeface="Arial" pitchFamily="34" charset="0"/>
                </a:rPr>
                <a:t>Nitrogen-rich Gas</a:t>
              </a:r>
              <a:endParaRPr lang="en-US" sz="1200" dirty="0">
                <a:latin typeface="Arial" pitchFamily="34" charset="0"/>
                <a:cs typeface="Arial" pitchFamily="34" charset="0"/>
              </a:endParaRPr>
            </a:p>
          </p:txBody>
        </p:sp>
        <p:cxnSp>
          <p:nvCxnSpPr>
            <p:cNvPr id="54" name="Straight Arrow Connector 53"/>
            <p:cNvCxnSpPr>
              <a:stCxn id="11" idx="0"/>
              <a:endCxn id="52" idx="2"/>
            </p:cNvCxnSpPr>
            <p:nvPr/>
          </p:nvCxnSpPr>
          <p:spPr>
            <a:xfrm rot="5400000" flipH="1" flipV="1">
              <a:off x="7410320" y="2088197"/>
              <a:ext cx="538467"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6" idx="3"/>
              <a:endCxn id="18" idx="1"/>
            </p:cNvCxnSpPr>
            <p:nvPr/>
          </p:nvCxnSpPr>
          <p:spPr>
            <a:xfrm flipV="1">
              <a:off x="7058034" y="1028679"/>
              <a:ext cx="228610" cy="1"/>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hape 57"/>
            <p:cNvCxnSpPr>
              <a:stCxn id="15" idx="0"/>
              <a:endCxn id="17" idx="3"/>
            </p:cNvCxnSpPr>
            <p:nvPr/>
          </p:nvCxnSpPr>
          <p:spPr>
            <a:xfrm rot="16200000" flipV="1">
              <a:off x="6858017" y="3750471"/>
              <a:ext cx="321471" cy="1035851"/>
            </a:xfrm>
            <a:prstGeom prst="bentConnector2">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5" idx="1"/>
              <a:endCxn id="14" idx="3"/>
            </p:cNvCxnSpPr>
            <p:nvPr/>
          </p:nvCxnSpPr>
          <p:spPr>
            <a:xfrm rot="10800000">
              <a:off x="6089314" y="4922052"/>
              <a:ext cx="554389" cy="7147"/>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70"/>
            <p:cNvGrpSpPr/>
            <p:nvPr/>
          </p:nvGrpSpPr>
          <p:grpSpPr>
            <a:xfrm>
              <a:off x="3748975" y="4572008"/>
              <a:ext cx="554388" cy="642941"/>
              <a:chOff x="3748975" y="4572008"/>
              <a:chExt cx="554388" cy="642941"/>
            </a:xfrm>
          </p:grpSpPr>
          <p:cxnSp>
            <p:nvCxnSpPr>
              <p:cNvPr id="62" name="Straight Arrow Connector 61"/>
              <p:cNvCxnSpPr/>
              <p:nvPr/>
            </p:nvCxnSpPr>
            <p:spPr>
              <a:xfrm rot="10800000">
                <a:off x="3748975" y="4786322"/>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a:off x="3748975" y="4572008"/>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10800000">
                <a:off x="3748975" y="5000636"/>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0800000">
                <a:off x="3748975" y="5213361"/>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71"/>
            <p:cNvGrpSpPr/>
            <p:nvPr/>
          </p:nvGrpSpPr>
          <p:grpSpPr>
            <a:xfrm>
              <a:off x="1500166" y="4572008"/>
              <a:ext cx="554388" cy="642941"/>
              <a:chOff x="3748975" y="4572008"/>
              <a:chExt cx="554388" cy="642941"/>
            </a:xfrm>
          </p:grpSpPr>
          <p:cxnSp>
            <p:nvCxnSpPr>
              <p:cNvPr id="73" name="Straight Arrow Connector 72"/>
              <p:cNvCxnSpPr/>
              <p:nvPr/>
            </p:nvCxnSpPr>
            <p:spPr>
              <a:xfrm rot="10800000">
                <a:off x="3748975" y="4786322"/>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0800000">
                <a:off x="3748975" y="4572008"/>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0800000">
                <a:off x="3748975" y="5000636"/>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a:off x="3748975" y="5213361"/>
                <a:ext cx="554388" cy="1588"/>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1142976" y="285728"/>
              <a:ext cx="816249" cy="276999"/>
            </a:xfrm>
            <a:prstGeom prst="rect">
              <a:avLst/>
            </a:prstGeom>
            <a:noFill/>
          </p:spPr>
          <p:txBody>
            <a:bodyPr wrap="none" rtlCol="0">
              <a:spAutoFit/>
            </a:bodyPr>
            <a:lstStyle/>
            <a:p>
              <a:r>
                <a:rPr lang="en-GB" sz="1200" dirty="0" smtClean="0">
                  <a:latin typeface="Arial" pitchFamily="34" charset="0"/>
                  <a:cs typeface="Arial" pitchFamily="34" charset="0"/>
                </a:rPr>
                <a:t>Raw Gas</a:t>
              </a:r>
              <a:endParaRPr lang="en-US" sz="1200" dirty="0">
                <a:latin typeface="Arial" pitchFamily="34" charset="0"/>
                <a:cs typeface="Arial" pitchFamily="34" charset="0"/>
              </a:endParaRPr>
            </a:p>
          </p:txBody>
        </p:sp>
        <p:sp>
          <p:nvSpPr>
            <p:cNvPr id="78" name="TextBox 77"/>
            <p:cNvSpPr txBox="1"/>
            <p:nvPr/>
          </p:nvSpPr>
          <p:spPr>
            <a:xfrm>
              <a:off x="714348" y="2357430"/>
              <a:ext cx="369332" cy="723916"/>
            </a:xfrm>
            <a:prstGeom prst="rect">
              <a:avLst/>
            </a:prstGeom>
            <a:noFill/>
          </p:spPr>
          <p:txBody>
            <a:bodyPr vert="vert270" wrap="none" rtlCol="0">
              <a:spAutoFit/>
            </a:bodyPr>
            <a:lstStyle/>
            <a:p>
              <a:r>
                <a:rPr lang="en-GB" sz="1200" dirty="0" smtClean="0">
                  <a:latin typeface="Arial" pitchFamily="34" charset="0"/>
                  <a:cs typeface="Arial" pitchFamily="34" charset="0"/>
                </a:rPr>
                <a:t>Raw Gas</a:t>
              </a:r>
              <a:endParaRPr lang="en-US" sz="1200" dirty="0">
                <a:latin typeface="Arial" pitchFamily="34" charset="0"/>
                <a:cs typeface="Arial" pitchFamily="34" charset="0"/>
              </a:endParaRPr>
            </a:p>
          </p:txBody>
        </p:sp>
      </p:grpSp>
      <p:sp>
        <p:nvSpPr>
          <p:cNvPr id="80" name="TextBox 79"/>
          <p:cNvSpPr txBox="1"/>
          <p:nvPr/>
        </p:nvSpPr>
        <p:spPr>
          <a:xfrm>
            <a:off x="963942" y="142852"/>
            <a:ext cx="5679760" cy="400110"/>
          </a:xfrm>
          <a:prstGeom prst="rect">
            <a:avLst/>
          </a:prstGeom>
          <a:noFill/>
        </p:spPr>
        <p:txBody>
          <a:bodyPr wrap="none" rtlCol="0">
            <a:spAutoFit/>
          </a:bodyPr>
          <a:lstStyle/>
          <a:p>
            <a:r>
              <a:rPr lang="en-GB" sz="2000" b="1" dirty="0" smtClean="0">
                <a:latin typeface="Arial" pitchFamily="34" charset="0"/>
                <a:cs typeface="Arial" pitchFamily="34" charset="0"/>
              </a:rPr>
              <a:t>Flow Diagram - Natural Gas Processing Plant</a:t>
            </a:r>
            <a:endParaRPr lang="en-US" sz="2000" b="1" dirty="0">
              <a:latin typeface="Arial" pitchFamily="34" charset="0"/>
              <a:cs typeface="Arial" pitchFamily="34" charset="0"/>
            </a:endParaRPr>
          </a:p>
        </p:txBody>
      </p:sp>
      <p:sp>
        <p:nvSpPr>
          <p:cNvPr id="81" name="TextBox 80"/>
          <p:cNvSpPr txBox="1"/>
          <p:nvPr/>
        </p:nvSpPr>
        <p:spPr>
          <a:xfrm>
            <a:off x="2071670" y="6000768"/>
            <a:ext cx="1677062" cy="276999"/>
          </a:xfrm>
          <a:prstGeom prst="rect">
            <a:avLst/>
          </a:prstGeom>
          <a:noFill/>
        </p:spPr>
        <p:txBody>
          <a:bodyPr wrap="none" rtlCol="0">
            <a:spAutoFit/>
          </a:bodyPr>
          <a:lstStyle/>
          <a:p>
            <a:r>
              <a:rPr lang="en-GB" sz="1200" dirty="0" smtClean="0">
                <a:latin typeface="Arial" pitchFamily="34" charset="0"/>
                <a:cs typeface="Arial" pitchFamily="34" charset="0"/>
              </a:rPr>
              <a:t>Removes </a:t>
            </a:r>
            <a:r>
              <a:rPr lang="en-GB" sz="1200" dirty="0" err="1" smtClean="0">
                <a:latin typeface="Arial" pitchFamily="34" charset="0"/>
                <a:cs typeface="Arial" pitchFamily="34" charset="0"/>
              </a:rPr>
              <a:t>mercaptans</a:t>
            </a:r>
            <a:endParaRPr lang="en-US" sz="1200" dirty="0">
              <a:latin typeface="Arial" pitchFamily="34" charset="0"/>
              <a:cs typeface="Arial" pitchFamily="34" charset="0"/>
            </a:endParaRPr>
          </a:p>
        </p:txBody>
      </p:sp>
      <p:sp>
        <p:nvSpPr>
          <p:cNvPr id="82" name="TextBox 81"/>
          <p:cNvSpPr txBox="1"/>
          <p:nvPr/>
        </p:nvSpPr>
        <p:spPr>
          <a:xfrm>
            <a:off x="1643042" y="4214818"/>
            <a:ext cx="1678665" cy="276999"/>
          </a:xfrm>
          <a:prstGeom prst="rect">
            <a:avLst/>
          </a:prstGeom>
          <a:noFill/>
        </p:spPr>
        <p:txBody>
          <a:bodyPr wrap="none" rtlCol="0">
            <a:spAutoFit/>
          </a:bodyPr>
          <a:lstStyle/>
          <a:p>
            <a:r>
              <a:rPr lang="en-GB" sz="1200" dirty="0" smtClean="0">
                <a:latin typeface="Arial" pitchFamily="34" charset="0"/>
                <a:cs typeface="Arial" pitchFamily="34" charset="0"/>
              </a:rPr>
              <a:t>Removes H</a:t>
            </a:r>
            <a:r>
              <a:rPr lang="en-GB" sz="1200" baseline="-25000" dirty="0" smtClean="0">
                <a:latin typeface="Arial" pitchFamily="34" charset="0"/>
                <a:cs typeface="Arial" pitchFamily="34" charset="0"/>
              </a:rPr>
              <a:t>2</a:t>
            </a:r>
            <a:r>
              <a:rPr lang="en-GB" sz="1200" dirty="0" smtClean="0">
                <a:latin typeface="Arial" pitchFamily="34" charset="0"/>
                <a:cs typeface="Arial" pitchFamily="34" charset="0"/>
              </a:rPr>
              <a:t>S &amp; CO</a:t>
            </a:r>
            <a:r>
              <a:rPr lang="en-GB" sz="1200" baseline="-25000" dirty="0" smtClean="0">
                <a:latin typeface="Arial" pitchFamily="34" charset="0"/>
                <a:cs typeface="Arial" pitchFamily="34" charset="0"/>
              </a:rPr>
              <a:t>2</a:t>
            </a:r>
            <a:endParaRPr lang="en-US" sz="1200" baseline="-25000" dirty="0">
              <a:latin typeface="Arial" pitchFamily="34" charset="0"/>
              <a:cs typeface="Arial" pitchFamily="34" charset="0"/>
            </a:endParaRPr>
          </a:p>
        </p:txBody>
      </p:sp>
      <p:sp>
        <p:nvSpPr>
          <p:cNvPr id="53" name="Rectangle 52"/>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
        <p:nvSpPr>
          <p:cNvPr id="6" name="TextBox 5"/>
          <p:cNvSpPr txBox="1"/>
          <p:nvPr/>
        </p:nvSpPr>
        <p:spPr>
          <a:xfrm>
            <a:off x="928662" y="142852"/>
            <a:ext cx="1622560" cy="400110"/>
          </a:xfrm>
          <a:prstGeom prst="rect">
            <a:avLst/>
          </a:prstGeom>
          <a:noFill/>
        </p:spPr>
        <p:txBody>
          <a:bodyPr wrap="none" rtlCol="0">
            <a:spAutoFit/>
          </a:bodyPr>
          <a:lstStyle/>
          <a:p>
            <a:r>
              <a:rPr lang="en-GB" sz="2000" b="1" dirty="0" smtClean="0">
                <a:latin typeface="Arial" pitchFamily="34" charset="0"/>
                <a:cs typeface="Arial" pitchFamily="34" charset="0"/>
              </a:rPr>
              <a:t>Natural Gas</a:t>
            </a:r>
            <a:endParaRPr lang="en-US" sz="2000" b="1" dirty="0">
              <a:latin typeface="Arial" pitchFamily="34" charset="0"/>
              <a:cs typeface="Arial" pitchFamily="34" charset="0"/>
            </a:endParaRPr>
          </a:p>
        </p:txBody>
      </p:sp>
      <p:grpSp>
        <p:nvGrpSpPr>
          <p:cNvPr id="2" name="Group 7"/>
          <p:cNvGrpSpPr/>
          <p:nvPr/>
        </p:nvGrpSpPr>
        <p:grpSpPr>
          <a:xfrm>
            <a:off x="2285984" y="627418"/>
            <a:ext cx="4500594" cy="5533510"/>
            <a:chOff x="2357422" y="627418"/>
            <a:chExt cx="4500594" cy="5533510"/>
          </a:xfrm>
        </p:grpSpPr>
        <p:pic>
          <p:nvPicPr>
            <p:cNvPr id="6147" name="Picture 3" descr="gas_LNG_ship_375x180"/>
            <p:cNvPicPr>
              <a:picLocks noChangeAspect="1" noChangeArrowheads="1"/>
            </p:cNvPicPr>
            <p:nvPr/>
          </p:nvPicPr>
          <p:blipFill>
            <a:blip r:embed="rId3" cstate="print"/>
            <a:srcRect/>
            <a:stretch>
              <a:fillRect/>
            </a:stretch>
          </p:blipFill>
          <p:spPr bwMode="auto">
            <a:xfrm>
              <a:off x="2357422" y="4000504"/>
              <a:ext cx="4500594" cy="2160424"/>
            </a:xfrm>
            <a:prstGeom prst="rect">
              <a:avLst/>
            </a:prstGeom>
            <a:noFill/>
          </p:spPr>
        </p:pic>
        <p:pic>
          <p:nvPicPr>
            <p:cNvPr id="7" name="Picture 4" descr="http://s0.geograph.org.uk/photos/23/81/238101_9bc63380.jpg"/>
            <p:cNvPicPr>
              <a:picLocks noChangeAspect="1" noChangeArrowheads="1"/>
            </p:cNvPicPr>
            <p:nvPr/>
          </p:nvPicPr>
          <p:blipFill>
            <a:blip r:embed="rId4" cstate="print"/>
            <a:srcRect/>
            <a:stretch>
              <a:fillRect/>
            </a:stretch>
          </p:blipFill>
          <p:spPr bwMode="auto">
            <a:xfrm>
              <a:off x="2358995" y="627418"/>
              <a:ext cx="4497448" cy="3373086"/>
            </a:xfrm>
            <a:prstGeom prst="rect">
              <a:avLst/>
            </a:prstGeom>
            <a:noFill/>
          </p:spPr>
        </p:pic>
      </p:gr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612668" cy="400110"/>
          </a:xfrm>
          <a:prstGeom prst="rect">
            <a:avLst/>
          </a:prstGeom>
          <a:noFill/>
        </p:spPr>
        <p:txBody>
          <a:bodyPr wrap="none" rtlCol="0">
            <a:spAutoFit/>
          </a:bodyPr>
          <a:lstStyle/>
          <a:p>
            <a:r>
              <a:rPr lang="en-GB" sz="2000" b="1" dirty="0" smtClean="0">
                <a:latin typeface="Arial" pitchFamily="34" charset="0"/>
                <a:cs typeface="Arial" pitchFamily="34" charset="0"/>
              </a:rPr>
              <a:t>API</a:t>
            </a:r>
            <a:endParaRPr lang="en-US" sz="2000" b="1" dirty="0">
              <a:latin typeface="Arial" pitchFamily="34" charset="0"/>
              <a:cs typeface="Arial" pitchFamily="34" charset="0"/>
            </a:endParaRPr>
          </a:p>
        </p:txBody>
      </p:sp>
      <p:sp>
        <p:nvSpPr>
          <p:cNvPr id="3" name="TextBox 2"/>
          <p:cNvSpPr txBox="1"/>
          <p:nvPr/>
        </p:nvSpPr>
        <p:spPr>
          <a:xfrm>
            <a:off x="928662" y="928670"/>
            <a:ext cx="7858180" cy="646331"/>
          </a:xfrm>
          <a:prstGeom prst="rect">
            <a:avLst/>
          </a:prstGeom>
          <a:noFill/>
        </p:spPr>
        <p:txBody>
          <a:bodyPr wrap="square" rtlCol="0">
            <a:spAutoFit/>
          </a:bodyPr>
          <a:lstStyle/>
          <a:p>
            <a:r>
              <a:rPr lang="en-GB" dirty="0" smtClean="0">
                <a:latin typeface="Arial" pitchFamily="34" charset="0"/>
                <a:cs typeface="Arial" pitchFamily="34" charset="0"/>
              </a:rPr>
              <a:t>American Petroleum Institute gravity based on arbitrary assignment of 10 </a:t>
            </a:r>
            <a:r>
              <a:rPr lang="en-GB" baseline="30000" dirty="0" err="1" smtClean="0">
                <a:latin typeface="Arial" pitchFamily="34" charset="0"/>
                <a:cs typeface="Arial" pitchFamily="34" charset="0"/>
              </a:rPr>
              <a:t>o</a:t>
            </a:r>
            <a:r>
              <a:rPr lang="en-GB" dirty="0" err="1" smtClean="0">
                <a:latin typeface="Arial" pitchFamily="34" charset="0"/>
                <a:cs typeface="Arial" pitchFamily="34" charset="0"/>
              </a:rPr>
              <a:t>API</a:t>
            </a:r>
            <a:r>
              <a:rPr lang="en-GB" dirty="0" smtClean="0">
                <a:latin typeface="Arial" pitchFamily="34" charset="0"/>
                <a:cs typeface="Arial" pitchFamily="34" charset="0"/>
              </a:rPr>
              <a:t> to water</a:t>
            </a:r>
            <a:endParaRPr lang="en-US" dirty="0">
              <a:latin typeface="Arial" pitchFamily="34" charset="0"/>
              <a:cs typeface="Arial" pitchFamily="34" charset="0"/>
            </a:endParaRPr>
          </a:p>
        </p:txBody>
      </p:sp>
      <p:sp>
        <p:nvSpPr>
          <p:cNvPr id="4" name="TextBox 3"/>
          <p:cNvSpPr txBox="1"/>
          <p:nvPr/>
        </p:nvSpPr>
        <p:spPr>
          <a:xfrm>
            <a:off x="928662" y="1954074"/>
            <a:ext cx="3313728" cy="369332"/>
          </a:xfrm>
          <a:prstGeom prst="rect">
            <a:avLst/>
          </a:prstGeom>
          <a:noFill/>
        </p:spPr>
        <p:txBody>
          <a:bodyPr wrap="none" rtlCol="0">
            <a:spAutoFit/>
          </a:bodyPr>
          <a:lstStyle/>
          <a:p>
            <a:r>
              <a:rPr lang="en-GB" dirty="0" smtClean="0">
                <a:latin typeface="Arial" pitchFamily="34" charset="0"/>
                <a:cs typeface="Arial" pitchFamily="34" charset="0"/>
              </a:rPr>
              <a:t>Conversion for specific density</a:t>
            </a:r>
            <a:endParaRPr lang="en-US" dirty="0">
              <a:latin typeface="Arial" pitchFamily="34" charset="0"/>
              <a:cs typeface="Arial" pitchFamily="34" charset="0"/>
            </a:endParaRPr>
          </a:p>
        </p:txBody>
      </p:sp>
      <p:sp>
        <p:nvSpPr>
          <p:cNvPr id="5" name="TextBox 4"/>
          <p:cNvSpPr txBox="1"/>
          <p:nvPr/>
        </p:nvSpPr>
        <p:spPr>
          <a:xfrm>
            <a:off x="928662" y="2702478"/>
            <a:ext cx="4597734" cy="369332"/>
          </a:xfrm>
          <a:prstGeom prst="rect">
            <a:avLst/>
          </a:prstGeom>
          <a:noFill/>
        </p:spPr>
        <p:txBody>
          <a:bodyPr wrap="none" rtlCol="0">
            <a:spAutoFit/>
          </a:bodyPr>
          <a:lstStyle/>
          <a:p>
            <a:r>
              <a:rPr lang="en-GB" baseline="30000" dirty="0" err="1" smtClean="0">
                <a:latin typeface="Arial" pitchFamily="34" charset="0"/>
                <a:cs typeface="Arial" pitchFamily="34" charset="0"/>
              </a:rPr>
              <a:t>o</a:t>
            </a:r>
            <a:r>
              <a:rPr lang="en-GB" dirty="0" err="1" smtClean="0">
                <a:latin typeface="Arial" pitchFamily="34" charset="0"/>
                <a:cs typeface="Arial" pitchFamily="34" charset="0"/>
              </a:rPr>
              <a:t>API</a:t>
            </a:r>
            <a:r>
              <a:rPr lang="en-GB" dirty="0" smtClean="0">
                <a:latin typeface="Arial" pitchFamily="34" charset="0"/>
                <a:cs typeface="Arial" pitchFamily="34" charset="0"/>
              </a:rPr>
              <a:t> = (141.5/specific density g/ml) – 131.5</a:t>
            </a:r>
            <a:endParaRPr lang="en-US" dirty="0">
              <a:latin typeface="Arial" pitchFamily="34" charset="0"/>
              <a:cs typeface="Arial" pitchFamily="34" charset="0"/>
            </a:endParaRPr>
          </a:p>
        </p:txBody>
      </p:sp>
      <p:graphicFrame>
        <p:nvGraphicFramePr>
          <p:cNvPr id="7" name="Table 6"/>
          <p:cNvGraphicFramePr>
            <a:graphicFrameLocks noGrp="1"/>
          </p:cNvGraphicFramePr>
          <p:nvPr/>
        </p:nvGraphicFramePr>
        <p:xfrm>
          <a:off x="1547834" y="3833190"/>
          <a:ext cx="6096000" cy="1381760"/>
        </p:xfrm>
        <a:graphic>
          <a:graphicData uri="http://schemas.openxmlformats.org/drawingml/2006/table">
            <a:tbl>
              <a:tblPr firstRow="1" bandRow="1">
                <a:tableStyleId>{5C22544A-7EE6-4342-B048-85BDC9FD1C3A}</a:tableStyleId>
              </a:tblPr>
              <a:tblGrid>
                <a:gridCol w="2357454"/>
                <a:gridCol w="1928826"/>
                <a:gridCol w="1809720"/>
              </a:tblGrid>
              <a:tr h="370840">
                <a:tc>
                  <a:txBody>
                    <a:bodyPr/>
                    <a:lstStyle/>
                    <a:p>
                      <a:r>
                        <a:rPr lang="en-GB" dirty="0" smtClean="0">
                          <a:latin typeface="Arial" pitchFamily="34" charset="0"/>
                          <a:cs typeface="Arial" pitchFamily="34" charset="0"/>
                        </a:rPr>
                        <a:t>Oil</a:t>
                      </a:r>
                      <a:r>
                        <a:rPr lang="en-GB" baseline="0" dirty="0" smtClean="0">
                          <a:latin typeface="Arial" pitchFamily="34" charset="0"/>
                          <a:cs typeface="Arial" pitchFamily="34" charset="0"/>
                        </a:rPr>
                        <a:t> </a:t>
                      </a:r>
                      <a:endParaRPr lang="en-US" dirty="0">
                        <a:latin typeface="Arial" pitchFamily="34" charset="0"/>
                        <a:cs typeface="Arial" pitchFamily="34" charset="0"/>
                      </a:endParaRPr>
                    </a:p>
                  </a:txBody>
                  <a:tcPr/>
                </a:tc>
                <a:tc>
                  <a:txBody>
                    <a:bodyPr/>
                    <a:lstStyle/>
                    <a:p>
                      <a:r>
                        <a:rPr lang="en-GB" dirty="0" smtClean="0">
                          <a:latin typeface="Arial" pitchFamily="34" charset="0"/>
                          <a:cs typeface="Arial" pitchFamily="34" charset="0"/>
                        </a:rPr>
                        <a:t>Specific</a:t>
                      </a:r>
                      <a:r>
                        <a:rPr lang="en-GB" baseline="0" dirty="0" smtClean="0">
                          <a:latin typeface="Arial" pitchFamily="34" charset="0"/>
                          <a:cs typeface="Arial" pitchFamily="34" charset="0"/>
                        </a:rPr>
                        <a:t> density</a:t>
                      </a:r>
                    </a:p>
                    <a:p>
                      <a:pPr algn="ctr"/>
                      <a:r>
                        <a:rPr lang="en-GB" baseline="0" dirty="0" smtClean="0">
                          <a:latin typeface="Arial" pitchFamily="34" charset="0"/>
                          <a:cs typeface="Arial" pitchFamily="34" charset="0"/>
                        </a:rPr>
                        <a:t>(g/ml)</a:t>
                      </a:r>
                      <a:endParaRPr lang="en-US" dirty="0">
                        <a:latin typeface="Arial" pitchFamily="34" charset="0"/>
                        <a:cs typeface="Arial" pitchFamily="34" charset="0"/>
                      </a:endParaRPr>
                    </a:p>
                  </a:txBody>
                  <a:tcPr/>
                </a:tc>
                <a:tc>
                  <a:txBody>
                    <a:bodyPr/>
                    <a:lstStyle/>
                    <a:p>
                      <a:pPr algn="ctr"/>
                      <a:r>
                        <a:rPr lang="en-GB" baseline="30000" dirty="0" err="1" smtClean="0">
                          <a:latin typeface="Arial" pitchFamily="34" charset="0"/>
                          <a:cs typeface="Arial" pitchFamily="34" charset="0"/>
                        </a:rPr>
                        <a:t>o</a:t>
                      </a:r>
                      <a:r>
                        <a:rPr lang="en-GB" dirty="0" err="1" smtClean="0">
                          <a:latin typeface="Arial" pitchFamily="34" charset="0"/>
                          <a:cs typeface="Arial" pitchFamily="34" charset="0"/>
                        </a:rPr>
                        <a:t>API</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Very heavy crude oil</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0.95</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17.5</a:t>
                      </a:r>
                      <a:endParaRPr lang="en-US" dirty="0">
                        <a:latin typeface="Arial" pitchFamily="34" charset="0"/>
                        <a:cs typeface="Arial" pitchFamily="34" charset="0"/>
                      </a:endParaRPr>
                    </a:p>
                  </a:txBody>
                  <a:tcPr/>
                </a:tc>
              </a:tr>
              <a:tr h="370840">
                <a:tc>
                  <a:txBody>
                    <a:bodyPr/>
                    <a:lstStyle/>
                    <a:p>
                      <a:r>
                        <a:rPr lang="en-GB" dirty="0" smtClean="0">
                          <a:latin typeface="Arial" pitchFamily="34" charset="0"/>
                          <a:cs typeface="Arial" pitchFamily="34" charset="0"/>
                        </a:rPr>
                        <a:t>Light oil</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0.82</a:t>
                      </a:r>
                      <a:endParaRPr lang="en-US" dirty="0">
                        <a:latin typeface="Arial" pitchFamily="34" charset="0"/>
                        <a:cs typeface="Arial" pitchFamily="34" charset="0"/>
                      </a:endParaRPr>
                    </a:p>
                  </a:txBody>
                  <a:tcPr/>
                </a:tc>
                <a:tc>
                  <a:txBody>
                    <a:bodyPr/>
                    <a:lstStyle/>
                    <a:p>
                      <a:pPr algn="ctr"/>
                      <a:r>
                        <a:rPr lang="en-GB" dirty="0" smtClean="0">
                          <a:latin typeface="Arial" pitchFamily="34" charset="0"/>
                          <a:cs typeface="Arial" pitchFamily="34" charset="0"/>
                        </a:rPr>
                        <a:t>41</a:t>
                      </a:r>
                      <a:endParaRPr lang="en-US" dirty="0">
                        <a:latin typeface="Arial" pitchFamily="34" charset="0"/>
                        <a:cs typeface="Arial" pitchFamily="34" charset="0"/>
                      </a:endParaRPr>
                    </a:p>
                  </a:txBody>
                  <a:tcPr/>
                </a:tc>
              </a:tr>
            </a:tbl>
          </a:graphicData>
        </a:graphic>
      </p:graphicFrame>
      <p:sp>
        <p:nvSpPr>
          <p:cNvPr id="8" name="Rectangle 7"/>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52"/>
            <a:ext cx="612668" cy="400110"/>
          </a:xfrm>
          <a:prstGeom prst="rect">
            <a:avLst/>
          </a:prstGeom>
          <a:noFill/>
        </p:spPr>
        <p:txBody>
          <a:bodyPr wrap="none" rtlCol="0">
            <a:spAutoFit/>
          </a:bodyPr>
          <a:lstStyle/>
          <a:p>
            <a:r>
              <a:rPr lang="en-GB" sz="2000" b="1" dirty="0" smtClean="0">
                <a:latin typeface="Arial" pitchFamily="34" charset="0"/>
                <a:cs typeface="Arial" pitchFamily="34" charset="0"/>
              </a:rPr>
              <a:t>API</a:t>
            </a:r>
            <a:endParaRPr lang="en-US" sz="2000" b="1" dirty="0">
              <a:latin typeface="Arial" pitchFamily="34" charset="0"/>
              <a:cs typeface="Arial" pitchFamily="34" charset="0"/>
            </a:endParaRPr>
          </a:p>
        </p:txBody>
      </p:sp>
      <p:graphicFrame>
        <p:nvGraphicFramePr>
          <p:cNvPr id="3" name="Table 2"/>
          <p:cNvGraphicFramePr>
            <a:graphicFrameLocks noGrp="1"/>
          </p:cNvGraphicFramePr>
          <p:nvPr/>
        </p:nvGraphicFramePr>
        <p:xfrm>
          <a:off x="1524000" y="928670"/>
          <a:ext cx="6096000" cy="29667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GB" dirty="0" smtClean="0"/>
                        <a:t>Oil</a:t>
                      </a:r>
                      <a:endParaRPr lang="en-US" dirty="0"/>
                    </a:p>
                  </a:txBody>
                  <a:tcPr/>
                </a:tc>
                <a:tc>
                  <a:txBody>
                    <a:bodyPr/>
                    <a:lstStyle/>
                    <a:p>
                      <a:pPr algn="ctr"/>
                      <a:r>
                        <a:rPr lang="en-GB" baseline="30000" dirty="0" err="1" smtClean="0"/>
                        <a:t>o</a:t>
                      </a:r>
                      <a:r>
                        <a:rPr lang="en-GB" dirty="0" err="1" smtClean="0"/>
                        <a:t>API</a:t>
                      </a:r>
                      <a:endParaRPr lang="en-US" dirty="0"/>
                    </a:p>
                  </a:txBody>
                  <a:tcPr/>
                </a:tc>
              </a:tr>
              <a:tr h="370840">
                <a:tc>
                  <a:txBody>
                    <a:bodyPr/>
                    <a:lstStyle/>
                    <a:p>
                      <a:r>
                        <a:rPr lang="en-GB" dirty="0" smtClean="0"/>
                        <a:t>Most Saudi</a:t>
                      </a:r>
                      <a:r>
                        <a:rPr lang="en-GB" baseline="0" dirty="0" smtClean="0"/>
                        <a:t> crude oils</a:t>
                      </a:r>
                      <a:endParaRPr lang="en-US" dirty="0"/>
                    </a:p>
                  </a:txBody>
                  <a:tcPr/>
                </a:tc>
                <a:tc>
                  <a:txBody>
                    <a:bodyPr/>
                    <a:lstStyle/>
                    <a:p>
                      <a:pPr algn="ctr"/>
                      <a:r>
                        <a:rPr lang="en-GB" dirty="0" smtClean="0"/>
                        <a:t>28 - 33</a:t>
                      </a:r>
                      <a:endParaRPr lang="en-US" dirty="0"/>
                    </a:p>
                  </a:txBody>
                  <a:tcPr/>
                </a:tc>
              </a:tr>
              <a:tr h="370840">
                <a:tc>
                  <a:txBody>
                    <a:bodyPr/>
                    <a:lstStyle/>
                    <a:p>
                      <a:r>
                        <a:rPr lang="en-GB" dirty="0" smtClean="0"/>
                        <a:t>Kuwait</a:t>
                      </a:r>
                      <a:endParaRPr lang="en-US" dirty="0"/>
                    </a:p>
                  </a:txBody>
                  <a:tcPr/>
                </a:tc>
                <a:tc>
                  <a:txBody>
                    <a:bodyPr/>
                    <a:lstStyle/>
                    <a:p>
                      <a:pPr algn="ctr"/>
                      <a:r>
                        <a:rPr lang="en-GB" dirty="0" smtClean="0"/>
                        <a:t>23</a:t>
                      </a:r>
                      <a:endParaRPr lang="en-US" dirty="0"/>
                    </a:p>
                  </a:txBody>
                  <a:tcPr/>
                </a:tc>
              </a:tr>
              <a:tr h="370840">
                <a:tc>
                  <a:txBody>
                    <a:bodyPr/>
                    <a:lstStyle/>
                    <a:p>
                      <a:r>
                        <a:rPr lang="en-GB" dirty="0" err="1" smtClean="0"/>
                        <a:t>Iraqui</a:t>
                      </a:r>
                      <a:r>
                        <a:rPr lang="en-GB" baseline="0" dirty="0" smtClean="0"/>
                        <a:t> (Basra)</a:t>
                      </a:r>
                      <a:endParaRPr lang="en-US" dirty="0"/>
                    </a:p>
                  </a:txBody>
                  <a:tcPr/>
                </a:tc>
                <a:tc>
                  <a:txBody>
                    <a:bodyPr/>
                    <a:lstStyle/>
                    <a:p>
                      <a:pPr algn="ctr"/>
                      <a:r>
                        <a:rPr lang="en-GB" dirty="0" smtClean="0"/>
                        <a:t>25</a:t>
                      </a:r>
                      <a:endParaRPr lang="en-US" dirty="0"/>
                    </a:p>
                  </a:txBody>
                  <a:tcPr/>
                </a:tc>
              </a:tr>
              <a:tr h="370840">
                <a:tc>
                  <a:txBody>
                    <a:bodyPr/>
                    <a:lstStyle/>
                    <a:p>
                      <a:r>
                        <a:rPr lang="en-GB" dirty="0" smtClean="0"/>
                        <a:t>Alaska North Slope</a:t>
                      </a:r>
                      <a:endParaRPr lang="en-US" dirty="0"/>
                    </a:p>
                  </a:txBody>
                  <a:tcPr/>
                </a:tc>
                <a:tc>
                  <a:txBody>
                    <a:bodyPr/>
                    <a:lstStyle/>
                    <a:p>
                      <a:pPr algn="ctr"/>
                      <a:r>
                        <a:rPr lang="en-GB" dirty="0" smtClean="0"/>
                        <a:t>29</a:t>
                      </a:r>
                      <a:endParaRPr lang="en-US" dirty="0"/>
                    </a:p>
                  </a:txBody>
                  <a:tcPr/>
                </a:tc>
              </a:tr>
              <a:tr h="370840">
                <a:tc>
                  <a:txBody>
                    <a:bodyPr/>
                    <a:lstStyle/>
                    <a:p>
                      <a:r>
                        <a:rPr lang="en-GB" dirty="0" smtClean="0"/>
                        <a:t>North</a:t>
                      </a:r>
                      <a:r>
                        <a:rPr lang="en-GB" baseline="0" dirty="0" smtClean="0"/>
                        <a:t> Sea Brent</a:t>
                      </a:r>
                      <a:endParaRPr lang="en-US" dirty="0"/>
                    </a:p>
                  </a:txBody>
                  <a:tcPr/>
                </a:tc>
                <a:tc>
                  <a:txBody>
                    <a:bodyPr/>
                    <a:lstStyle/>
                    <a:p>
                      <a:pPr algn="ctr"/>
                      <a:r>
                        <a:rPr lang="en-GB" dirty="0" smtClean="0"/>
                        <a:t>38</a:t>
                      </a:r>
                      <a:endParaRPr lang="en-US" dirty="0"/>
                    </a:p>
                  </a:txBody>
                  <a:tcPr/>
                </a:tc>
              </a:tr>
              <a:tr h="370840">
                <a:tc>
                  <a:txBody>
                    <a:bodyPr/>
                    <a:lstStyle/>
                    <a:p>
                      <a:r>
                        <a:rPr lang="en-GB" dirty="0" smtClean="0"/>
                        <a:t>Libyan, Algerian,</a:t>
                      </a:r>
                      <a:r>
                        <a:rPr lang="en-GB" baseline="0" dirty="0" smtClean="0"/>
                        <a:t> Nigerian</a:t>
                      </a:r>
                      <a:endParaRPr lang="en-US" dirty="0"/>
                    </a:p>
                  </a:txBody>
                  <a:tcPr/>
                </a:tc>
                <a:tc>
                  <a:txBody>
                    <a:bodyPr/>
                    <a:lstStyle/>
                    <a:p>
                      <a:pPr algn="ctr"/>
                      <a:r>
                        <a:rPr lang="en-GB" dirty="0" smtClean="0"/>
                        <a:t>37 - 44</a:t>
                      </a:r>
                      <a:endParaRPr lang="en-US" dirty="0"/>
                    </a:p>
                  </a:txBody>
                  <a:tcPr/>
                </a:tc>
              </a:tr>
              <a:tr h="370840">
                <a:tc>
                  <a:txBody>
                    <a:bodyPr/>
                    <a:lstStyle/>
                    <a:p>
                      <a:r>
                        <a:rPr lang="en-GB" dirty="0" smtClean="0"/>
                        <a:t>Australian </a:t>
                      </a:r>
                      <a:r>
                        <a:rPr lang="en-GB" dirty="0" err="1" smtClean="0"/>
                        <a:t>Northwestern</a:t>
                      </a:r>
                      <a:r>
                        <a:rPr lang="en-GB" dirty="0" smtClean="0"/>
                        <a:t> Shelf</a:t>
                      </a:r>
                      <a:endParaRPr lang="en-US" dirty="0"/>
                    </a:p>
                  </a:txBody>
                  <a:tcPr/>
                </a:tc>
                <a:tc>
                  <a:txBody>
                    <a:bodyPr/>
                    <a:lstStyle/>
                    <a:p>
                      <a:pPr algn="ctr"/>
                      <a:r>
                        <a:rPr lang="en-GB" dirty="0" smtClean="0"/>
                        <a:t>60</a:t>
                      </a:r>
                      <a:endParaRPr lang="en-US" dirty="0"/>
                    </a:p>
                  </a:txBody>
                  <a:tcPr/>
                </a:tc>
              </a:tr>
            </a:tbl>
          </a:graphicData>
        </a:graphic>
      </p:graphicFrame>
      <p:sp>
        <p:nvSpPr>
          <p:cNvPr id="4" name="TextBox 3"/>
          <p:cNvSpPr txBox="1"/>
          <p:nvPr/>
        </p:nvSpPr>
        <p:spPr>
          <a:xfrm>
            <a:off x="1428728" y="4929198"/>
            <a:ext cx="5121915" cy="1477328"/>
          </a:xfrm>
          <a:prstGeom prst="rect">
            <a:avLst/>
          </a:prstGeom>
          <a:noFill/>
        </p:spPr>
        <p:txBody>
          <a:bodyPr wrap="none" rtlCol="0">
            <a:spAutoFit/>
          </a:bodyPr>
          <a:lstStyle/>
          <a:p>
            <a:r>
              <a:rPr lang="en-GB" b="1" dirty="0" smtClean="0">
                <a:latin typeface="Arial" pitchFamily="34" charset="0"/>
                <a:cs typeface="Arial" pitchFamily="34" charset="0"/>
              </a:rPr>
              <a:t>Barrel of oil</a:t>
            </a:r>
          </a:p>
          <a:p>
            <a:pPr marL="266700" indent="-266700">
              <a:buBlip>
                <a:blip r:embed="rId2"/>
              </a:buBlip>
            </a:pPr>
            <a:r>
              <a:rPr lang="en-GB" dirty="0" smtClean="0">
                <a:latin typeface="Arial" pitchFamily="34" charset="0"/>
                <a:cs typeface="Arial" pitchFamily="34" charset="0"/>
              </a:rPr>
              <a:t>42 US Gallons/35 Imperial Gallons/159 litres</a:t>
            </a:r>
          </a:p>
          <a:p>
            <a:pPr marL="266700" indent="-266700">
              <a:buBlip>
                <a:blip r:embed="rId2"/>
              </a:buBlip>
            </a:pPr>
            <a:r>
              <a:rPr lang="en-GB" dirty="0" smtClean="0">
                <a:latin typeface="Arial" pitchFamily="34" charset="0"/>
                <a:cs typeface="Arial" pitchFamily="34" charset="0"/>
              </a:rPr>
              <a:t>Adopted by US Bureau of the Census in 1872</a:t>
            </a:r>
          </a:p>
          <a:p>
            <a:pPr marL="266700" indent="-266700">
              <a:buBlip>
                <a:blip r:embed="rId2"/>
              </a:buBlip>
            </a:pPr>
            <a:r>
              <a:rPr lang="en-GB" dirty="0" smtClean="0">
                <a:latin typeface="Arial" pitchFamily="34" charset="0"/>
                <a:cs typeface="Arial" pitchFamily="34" charset="0"/>
              </a:rPr>
              <a:t>bbl – blue barrel</a:t>
            </a:r>
          </a:p>
          <a:p>
            <a:pPr marL="266700" indent="-266700">
              <a:buBlip>
                <a:blip r:embed="rId2"/>
              </a:buBlip>
            </a:pPr>
            <a:r>
              <a:rPr lang="en-GB" dirty="0" smtClean="0">
                <a:latin typeface="Arial" pitchFamily="34" charset="0"/>
                <a:cs typeface="Arial" pitchFamily="34" charset="0"/>
              </a:rPr>
              <a:t>Most oils 7.0 – 7.5 barrels/tonne</a:t>
            </a:r>
            <a:endParaRPr lang="en-US" dirty="0">
              <a:latin typeface="Arial" pitchFamily="34" charset="0"/>
              <a:cs typeface="Arial" pitchFamily="34" charset="0"/>
            </a:endParaRPr>
          </a:p>
        </p:txBody>
      </p:sp>
      <p:sp>
        <p:nvSpPr>
          <p:cNvPr id="5" name="TextBox 4"/>
          <p:cNvSpPr txBox="1"/>
          <p:nvPr/>
        </p:nvSpPr>
        <p:spPr>
          <a:xfrm>
            <a:off x="1428728" y="4000504"/>
            <a:ext cx="2249334" cy="369332"/>
          </a:xfrm>
          <a:prstGeom prst="rect">
            <a:avLst/>
          </a:prstGeom>
          <a:noFill/>
        </p:spPr>
        <p:txBody>
          <a:bodyPr wrap="none" rtlCol="0">
            <a:spAutoFit/>
          </a:bodyPr>
          <a:lstStyle/>
          <a:p>
            <a:r>
              <a:rPr lang="en-GB" dirty="0" smtClean="0">
                <a:latin typeface="Arial" pitchFamily="34" charset="0"/>
                <a:cs typeface="Arial" pitchFamily="34" charset="0"/>
              </a:rPr>
              <a:t>Price </a:t>
            </a:r>
            <a:r>
              <a:rPr lang="en-GB" i="1" dirty="0" smtClean="0">
                <a:latin typeface="Arial" pitchFamily="34" charset="0"/>
                <a:cs typeface="Arial" pitchFamily="34" charset="0"/>
              </a:rPr>
              <a:t>versus</a:t>
            </a:r>
            <a:r>
              <a:rPr lang="en-GB" dirty="0" smtClean="0">
                <a:latin typeface="Arial" pitchFamily="34" charset="0"/>
                <a:cs typeface="Arial" pitchFamily="34" charset="0"/>
              </a:rPr>
              <a:t> density</a:t>
            </a:r>
            <a:endParaRPr lang="en-US" dirty="0">
              <a:latin typeface="Arial" pitchFamily="34" charset="0"/>
              <a:cs typeface="Arial" pitchFamily="34" charset="0"/>
            </a:endParaRPr>
          </a:p>
        </p:txBody>
      </p:sp>
      <p:sp>
        <p:nvSpPr>
          <p:cNvPr id="6" name="TextBox 5"/>
          <p:cNvSpPr txBox="1"/>
          <p:nvPr/>
        </p:nvSpPr>
        <p:spPr>
          <a:xfrm>
            <a:off x="1428728" y="4572008"/>
            <a:ext cx="6143028" cy="369332"/>
          </a:xfrm>
          <a:prstGeom prst="rect">
            <a:avLst/>
          </a:prstGeom>
          <a:noFill/>
        </p:spPr>
        <p:txBody>
          <a:bodyPr wrap="none" rtlCol="0">
            <a:spAutoFit/>
          </a:bodyPr>
          <a:lstStyle/>
          <a:p>
            <a:r>
              <a:rPr lang="en-GB" dirty="0" smtClean="0">
                <a:latin typeface="Arial" pitchFamily="34" charset="0"/>
                <a:cs typeface="Arial" pitchFamily="34" charset="0"/>
              </a:rPr>
              <a:t>The lighter the oil (the higher the </a:t>
            </a:r>
            <a:r>
              <a:rPr lang="en-GB" baseline="30000" dirty="0" err="1" smtClean="0">
                <a:latin typeface="Arial" pitchFamily="34" charset="0"/>
                <a:cs typeface="Arial" pitchFamily="34" charset="0"/>
              </a:rPr>
              <a:t>o</a:t>
            </a:r>
            <a:r>
              <a:rPr lang="en-GB" dirty="0" err="1" smtClean="0">
                <a:latin typeface="Arial" pitchFamily="34" charset="0"/>
                <a:cs typeface="Arial" pitchFamily="34" charset="0"/>
              </a:rPr>
              <a:t>API</a:t>
            </a:r>
            <a:r>
              <a:rPr lang="en-GB" dirty="0" smtClean="0">
                <a:latin typeface="Arial" pitchFamily="34" charset="0"/>
                <a:cs typeface="Arial" pitchFamily="34" charset="0"/>
              </a:rPr>
              <a:t>) the higher the price</a:t>
            </a:r>
            <a:endParaRPr lang="en-US" dirty="0">
              <a:latin typeface="Arial" pitchFamily="34" charset="0"/>
              <a:cs typeface="Arial" pitchFamily="34" charset="0"/>
            </a:endParaRPr>
          </a:p>
        </p:txBody>
      </p:sp>
      <p:sp>
        <p:nvSpPr>
          <p:cNvPr id="7" name="Rectangle 6"/>
          <p:cNvSpPr/>
          <p:nvPr/>
        </p:nvSpPr>
        <p:spPr>
          <a:xfrm>
            <a:off x="142844" y="6417254"/>
            <a:ext cx="7858180" cy="369332"/>
          </a:xfrm>
          <a:prstGeom prst="rect">
            <a:avLst/>
          </a:prstGeom>
        </p:spPr>
        <p:txBody>
          <a:bodyPr wrap="square">
            <a:spAutoFit/>
          </a:bodyPr>
          <a:lstStyle/>
          <a:p>
            <a:r>
              <a:rPr lang="en-GB" b="1" dirty="0" smtClean="0">
                <a:solidFill>
                  <a:schemeClr val="bg1">
                    <a:lumMod val="50000"/>
                  </a:schemeClr>
                </a:solidFill>
                <a:latin typeface="Arial" pitchFamily="34" charset="0"/>
                <a:cs typeface="Arial" pitchFamily="34" charset="0"/>
              </a:rPr>
              <a:t>EG5066  Energy Technologies: current issues &amp; future directions</a:t>
            </a:r>
            <a:endParaRPr lang="en-US" b="1" dirty="0">
              <a:solidFill>
                <a:schemeClr val="bg1">
                  <a:lumMod val="50000"/>
                </a:schemeClr>
              </a:solidFill>
              <a:latin typeface="Arial" pitchFamily="34" charset="0"/>
              <a:cs typeface="Arial" pitchFamily="34" charset="0"/>
            </a:endParaRP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1378</TotalTime>
  <Words>3845</Words>
  <Application>Microsoft Office PowerPoint</Application>
  <PresentationFormat>On-screen Show (4:3)</PresentationFormat>
  <Paragraphs>928</Paragraphs>
  <Slides>73</Slides>
  <Notes>4</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Slide 1</vt:lpstr>
      <vt:lpstr>Slide 2</vt:lpstr>
      <vt:lpstr>Slide 3</vt:lpstr>
      <vt:lpstr>Slide 4</vt:lpstr>
      <vt:lpstr>Slide 5</vt:lpstr>
      <vt:lpstr>Slide 6</vt:lpstr>
      <vt:lpstr>Slide 7</vt:lpstr>
      <vt:lpstr>Slide 8</vt:lpstr>
      <vt:lpstr>Slide 9</vt:lpstr>
      <vt:lpstr>Slide 10</vt:lpstr>
      <vt:lpstr>Oil reserves-to-production (R/P) ratios</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Mitchell, Professor C. Paul</dc:creator>
  <cp:lastModifiedBy>Mitchell, Professor C. Paul</cp:lastModifiedBy>
  <cp:revision>259</cp:revision>
  <dcterms:created xsi:type="dcterms:W3CDTF">2009-10-19T14:45:32Z</dcterms:created>
  <dcterms:modified xsi:type="dcterms:W3CDTF">2012-10-30T13:39:58Z</dcterms:modified>
</cp:coreProperties>
</file>